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64" r:id="rId5"/>
    <p:sldId id="4954" r:id="rId6"/>
    <p:sldId id="2134805738" r:id="rId7"/>
    <p:sldId id="362" r:id="rId8"/>
    <p:sldId id="2134805735" r:id="rId9"/>
    <p:sldId id="2134805750" r:id="rId10"/>
    <p:sldId id="2134805748" r:id="rId11"/>
    <p:sldId id="2134805749" r:id="rId12"/>
    <p:sldId id="2134805739" r:id="rId13"/>
    <p:sldId id="2134805820" r:id="rId14"/>
    <p:sldId id="2134805819" r:id="rId15"/>
    <p:sldId id="2134805818" r:id="rId16"/>
    <p:sldId id="2134805821" r:id="rId17"/>
    <p:sldId id="2134805793" r:id="rId18"/>
    <p:sldId id="2134805813" r:id="rId19"/>
    <p:sldId id="2134805816" r:id="rId20"/>
    <p:sldId id="2134805815" r:id="rId21"/>
    <p:sldId id="2134805814" r:id="rId22"/>
    <p:sldId id="2134805817" r:id="rId23"/>
    <p:sldId id="2134805742" r:id="rId24"/>
    <p:sldId id="2134805794" r:id="rId25"/>
    <p:sldId id="2134805795" r:id="rId26"/>
    <p:sldId id="2134805796" r:id="rId27"/>
    <p:sldId id="2134805747" r:id="rId28"/>
    <p:sldId id="2134805797" r:id="rId29"/>
    <p:sldId id="2134805798" r:id="rId30"/>
    <p:sldId id="2134805799" r:id="rId31"/>
    <p:sldId id="2134805800" r:id="rId32"/>
    <p:sldId id="2134805809" r:id="rId33"/>
    <p:sldId id="2134805811" r:id="rId34"/>
    <p:sldId id="2134805812" r:id="rId35"/>
    <p:sldId id="2134805810" r:id="rId36"/>
    <p:sldId id="2134805808" r:id="rId37"/>
    <p:sldId id="323" r:id="rId38"/>
    <p:sldId id="324" r:id="rId39"/>
    <p:sldId id="286" r:id="rId40"/>
    <p:sldId id="313" r:id="rId41"/>
    <p:sldId id="315" r:id="rId42"/>
    <p:sldId id="317" r:id="rId43"/>
    <p:sldId id="319" r:id="rId44"/>
    <p:sldId id="321" r:id="rId45"/>
    <p:sldId id="322" r:id="rId46"/>
    <p:sldId id="2134805751" r:id="rId47"/>
    <p:sldId id="2134805752" r:id="rId48"/>
    <p:sldId id="2134805753" r:id="rId49"/>
    <p:sldId id="2134805754" r:id="rId50"/>
    <p:sldId id="2134805755" r:id="rId51"/>
    <p:sldId id="2134805756" r:id="rId52"/>
    <p:sldId id="2134805757" r:id="rId53"/>
    <p:sldId id="2134805758" r:id="rId54"/>
    <p:sldId id="2134805760" r:id="rId55"/>
    <p:sldId id="2134805761" r:id="rId56"/>
    <p:sldId id="327" r:id="rId57"/>
    <p:sldId id="2134805762" r:id="rId58"/>
    <p:sldId id="2134805763" r:id="rId59"/>
    <p:sldId id="2134805764" r:id="rId60"/>
    <p:sldId id="2134805765" r:id="rId61"/>
    <p:sldId id="318" r:id="rId62"/>
    <p:sldId id="2134805767" r:id="rId63"/>
    <p:sldId id="2134805768" r:id="rId64"/>
    <p:sldId id="2134805769" r:id="rId65"/>
    <p:sldId id="2134805770" r:id="rId66"/>
    <p:sldId id="2134805771" r:id="rId67"/>
    <p:sldId id="320" r:id="rId68"/>
    <p:sldId id="2134805772" r:id="rId69"/>
    <p:sldId id="2134805773" r:id="rId70"/>
    <p:sldId id="2134805774" r:id="rId71"/>
    <p:sldId id="2134805775" r:id="rId72"/>
    <p:sldId id="2134805776" r:id="rId73"/>
    <p:sldId id="2134805777" r:id="rId74"/>
    <p:sldId id="325" r:id="rId75"/>
    <p:sldId id="2134805778" r:id="rId76"/>
    <p:sldId id="2134805779" r:id="rId77"/>
    <p:sldId id="2134805780" r:id="rId78"/>
    <p:sldId id="2134805781" r:id="rId79"/>
    <p:sldId id="2134805782" r:id="rId80"/>
    <p:sldId id="2134805783" r:id="rId81"/>
    <p:sldId id="2134805784" r:id="rId82"/>
    <p:sldId id="2134805785" r:id="rId83"/>
    <p:sldId id="2134805786" r:id="rId84"/>
    <p:sldId id="2134805787" r:id="rId85"/>
    <p:sldId id="332" r:id="rId86"/>
    <p:sldId id="2134805788" r:id="rId87"/>
    <p:sldId id="2134805789" r:id="rId88"/>
    <p:sldId id="316" r:id="rId89"/>
    <p:sldId id="2134805790" r:id="rId90"/>
    <p:sldId id="2134805791" r:id="rId91"/>
    <p:sldId id="2134805792" r:id="rId92"/>
    <p:sldId id="330"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MPERS" id="{E602D9E9-9F57-49C2-88CE-B87157358394}">
          <p14:sldIdLst>
            <p14:sldId id="264"/>
            <p14:sldId id="4954"/>
            <p14:sldId id="2134805738"/>
            <p14:sldId id="362"/>
            <p14:sldId id="2134805735"/>
            <p14:sldId id="2134805750"/>
            <p14:sldId id="2134805748"/>
            <p14:sldId id="2134805749"/>
            <p14:sldId id="2134805739"/>
          </p14:sldIdLst>
        </p14:section>
        <p14:section name="CONTENT" id="{389EE613-7D76-486E-9B19-00776266E454}">
          <p14:sldIdLst>
            <p14:sldId id="2134805820"/>
            <p14:sldId id="2134805819"/>
            <p14:sldId id="2134805818"/>
            <p14:sldId id="2134805821"/>
            <p14:sldId id="2134805793"/>
            <p14:sldId id="2134805813"/>
            <p14:sldId id="2134805816"/>
            <p14:sldId id="2134805815"/>
            <p14:sldId id="2134805814"/>
            <p14:sldId id="2134805817"/>
            <p14:sldId id="2134805742"/>
            <p14:sldId id="2134805794"/>
            <p14:sldId id="2134805795"/>
            <p14:sldId id="2134805796"/>
            <p14:sldId id="2134805747"/>
            <p14:sldId id="2134805797"/>
            <p14:sldId id="2134805798"/>
            <p14:sldId id="2134805799"/>
            <p14:sldId id="2134805800"/>
            <p14:sldId id="2134805809"/>
            <p14:sldId id="2134805811"/>
            <p14:sldId id="2134805812"/>
            <p14:sldId id="2134805810"/>
            <p14:sldId id="2134805808"/>
            <p14:sldId id="323"/>
            <p14:sldId id="324"/>
            <p14:sldId id="286"/>
            <p14:sldId id="313"/>
            <p14:sldId id="315"/>
            <p14:sldId id="317"/>
            <p14:sldId id="319"/>
            <p14:sldId id="321"/>
            <p14:sldId id="322"/>
            <p14:sldId id="2134805751"/>
            <p14:sldId id="2134805752"/>
            <p14:sldId id="2134805753"/>
            <p14:sldId id="2134805754"/>
            <p14:sldId id="2134805755"/>
            <p14:sldId id="2134805756"/>
            <p14:sldId id="2134805757"/>
            <p14:sldId id="2134805758"/>
            <p14:sldId id="2134805760"/>
            <p14:sldId id="2134805761"/>
            <p14:sldId id="327"/>
            <p14:sldId id="2134805762"/>
            <p14:sldId id="2134805763"/>
            <p14:sldId id="2134805764"/>
            <p14:sldId id="2134805765"/>
            <p14:sldId id="318"/>
            <p14:sldId id="2134805767"/>
            <p14:sldId id="2134805768"/>
            <p14:sldId id="2134805769"/>
            <p14:sldId id="2134805770"/>
            <p14:sldId id="2134805771"/>
            <p14:sldId id="320"/>
            <p14:sldId id="2134805772"/>
            <p14:sldId id="2134805773"/>
            <p14:sldId id="2134805774"/>
            <p14:sldId id="2134805775"/>
            <p14:sldId id="2134805776"/>
            <p14:sldId id="2134805777"/>
            <p14:sldId id="325"/>
            <p14:sldId id="2134805778"/>
            <p14:sldId id="2134805779"/>
            <p14:sldId id="2134805780"/>
            <p14:sldId id="2134805781"/>
            <p14:sldId id="2134805782"/>
            <p14:sldId id="2134805783"/>
            <p14:sldId id="2134805784"/>
            <p14:sldId id="2134805785"/>
            <p14:sldId id="2134805786"/>
            <p14:sldId id="2134805787"/>
            <p14:sldId id="332"/>
            <p14:sldId id="2134805788"/>
            <p14:sldId id="2134805789"/>
            <p14:sldId id="316"/>
            <p14:sldId id="2134805790"/>
            <p14:sldId id="2134805791"/>
            <p14:sldId id="2134805792"/>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3031" autoAdjust="0"/>
  </p:normalViewPr>
  <p:slideViewPr>
    <p:cSldViewPr>
      <p:cViewPr varScale="1">
        <p:scale>
          <a:sx n="95" d="100"/>
          <a:sy n="95" d="100"/>
        </p:scale>
        <p:origin x="750" y="306"/>
      </p:cViewPr>
      <p:guideLst>
        <p:guide orient="horz" pos="1620"/>
        <p:guide pos="2880"/>
      </p:guideLst>
    </p:cSldViewPr>
  </p:slid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eai</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eai</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Wed, 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Cognitive Search to index a set of documents.</a:t>
            </a:r>
            <a:endParaRPr lang="en-US" dirty="0"/>
          </a:p>
          <a:p>
            <a:pPr>
              <a:buFont typeface="+mj-lt"/>
              <a:buAutoNum type="arabicPeriod"/>
            </a:pPr>
            <a:r>
              <a:rPr lang="en-US" dirty="0"/>
              <a:t>Upload sample documents (PDFs or emails) into Cognitive Search.</a:t>
            </a:r>
          </a:p>
          <a:p>
            <a:pPr>
              <a:buFont typeface="+mj-lt"/>
              <a:buAutoNum type="arabicPeriod"/>
            </a:pPr>
            <a:r>
              <a:rPr lang="en-US" dirty="0"/>
              <a:t>Run a query (e.g., "Find all documents mentioning 'delayed flights'").</a:t>
            </a:r>
          </a:p>
          <a:p>
            <a:pPr>
              <a:buFont typeface="+mj-lt"/>
              <a:buAutoNum type="arabicPeriod"/>
            </a:pPr>
            <a:r>
              <a:rPr lang="en-US" dirty="0"/>
              <a:t>Show how AI extracts relevant insights automatically.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39</a:t>
            </a:fld>
            <a:endParaRPr lang="en-US"/>
          </a:p>
        </p:txBody>
      </p:sp>
    </p:spTree>
    <p:extLst>
      <p:ext uri="{BB962C8B-B14F-4D97-AF65-F5344CB8AC3E}">
        <p14:creationId xmlns:p14="http://schemas.microsoft.com/office/powerpoint/2010/main" val="321630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Document Intelligence to extract fields from an invoice.</a:t>
            </a:r>
            <a:endParaRPr lang="en-US" dirty="0"/>
          </a:p>
          <a:p>
            <a:pPr>
              <a:buFont typeface="+mj-lt"/>
              <a:buAutoNum type="arabicPeriod"/>
            </a:pPr>
            <a:r>
              <a:rPr lang="en-US" dirty="0"/>
              <a:t>Upload a sample invoice to Document Intelligence.</a:t>
            </a:r>
          </a:p>
          <a:p>
            <a:pPr>
              <a:buFont typeface="+mj-lt"/>
              <a:buAutoNum type="arabicPeriod"/>
            </a:pPr>
            <a:r>
              <a:rPr lang="en-US" dirty="0"/>
              <a:t>Show how AI extracts "Total Amount," "Invoice Number," etc.</a:t>
            </a:r>
          </a:p>
          <a:p>
            <a:pPr>
              <a:buFont typeface="+mj-lt"/>
              <a:buAutoNum type="arabicPeriod"/>
            </a:pPr>
            <a:r>
              <a:rPr lang="en-US" dirty="0"/>
              <a:t>Demonstrate how structured data can be sent to an accounting system.</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40</a:t>
            </a:fld>
            <a:endParaRPr lang="en-US"/>
          </a:p>
        </p:txBody>
      </p:sp>
    </p:spTree>
    <p:extLst>
      <p:ext uri="{BB962C8B-B14F-4D97-AF65-F5344CB8AC3E}">
        <p14:creationId xmlns:p14="http://schemas.microsoft.com/office/powerpoint/2010/main" val="4276404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41</a:t>
            </a:fld>
            <a:endParaRPr lang="en-US"/>
          </a:p>
        </p:txBody>
      </p:sp>
    </p:spTree>
    <p:extLst>
      <p:ext uri="{BB962C8B-B14F-4D97-AF65-F5344CB8AC3E}">
        <p14:creationId xmlns:p14="http://schemas.microsoft.com/office/powerpoint/2010/main" val="369053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Live demo of a chatbot using Azure Bot Service</a:t>
            </a:r>
            <a:endParaRPr lang="en-US" dirty="0"/>
          </a:p>
          <a:p>
            <a:pPr>
              <a:buFont typeface="+mj-lt"/>
              <a:buAutoNum type="arabicPeriod"/>
            </a:pPr>
            <a:r>
              <a:rPr lang="en-US" dirty="0"/>
              <a:t>Create a basic FAQ bot in Azure Bot Service.</a:t>
            </a:r>
          </a:p>
          <a:p>
            <a:pPr>
              <a:buFont typeface="+mj-lt"/>
              <a:buAutoNum type="arabicPeriod"/>
            </a:pPr>
            <a:r>
              <a:rPr lang="en-US" dirty="0"/>
              <a:t>Deploy it to Teams or a web chat.</a:t>
            </a:r>
          </a:p>
          <a:p>
            <a:pPr>
              <a:buFont typeface="+mj-lt"/>
              <a:buAutoNum type="arabicPeriod"/>
            </a:pPr>
            <a:r>
              <a:rPr lang="en-US" dirty="0"/>
              <a:t>Show it answering a sample customer query.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42</a:t>
            </a:fld>
            <a:endParaRPr lang="en-US"/>
          </a:p>
        </p:txBody>
      </p:sp>
    </p:spTree>
    <p:extLst>
      <p:ext uri="{BB962C8B-B14F-4D97-AF65-F5344CB8AC3E}">
        <p14:creationId xmlns:p14="http://schemas.microsoft.com/office/powerpoint/2010/main" val="345846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AI Foundry’s Responsible AI features</a:t>
            </a:r>
            <a:r>
              <a:rPr lang="en-US" dirty="0"/>
              <a:t> (dashboard, built-in fairness and safety checks during AI development).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43</a:t>
            </a:fld>
            <a:endParaRPr lang="en-US"/>
          </a:p>
        </p:txBody>
      </p:sp>
    </p:spTree>
    <p:extLst>
      <p:ext uri="{BB962C8B-B14F-4D97-AF65-F5344CB8AC3E}">
        <p14:creationId xmlns:p14="http://schemas.microsoft.com/office/powerpoint/2010/main" val="41045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Use Azure’s Responsible AI Dashboard</a:t>
            </a:r>
            <a:r>
              <a:rPr lang="en-US" dirty="0"/>
              <a:t> to show fairness metrics in a model (e.g., different approval rates for two groups).</a:t>
            </a:r>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178866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AI Content Safety filtering harmful AI outputs</a:t>
            </a:r>
            <a:r>
              <a:rPr lang="en-US" dirty="0"/>
              <a:t> in Azure AI Studio.</a:t>
            </a:r>
          </a:p>
        </p:txBody>
      </p:sp>
      <p:sp>
        <p:nvSpPr>
          <p:cNvPr id="4" name="Slide Number Placeholder 3"/>
          <p:cNvSpPr>
            <a:spLocks noGrp="1"/>
          </p:cNvSpPr>
          <p:nvPr>
            <p:ph type="sldNum" sz="quarter" idx="5"/>
          </p:nvPr>
        </p:nvSpPr>
        <p:spPr/>
        <p:txBody>
          <a:bodyPr/>
          <a:lstStyle/>
          <a:p>
            <a:fld id="{163C8BCB-A8D7-074E-AD53-2B9312150B6F}" type="slidenum">
              <a:rPr lang="en-US" smtClean="0"/>
              <a:t>45</a:t>
            </a:fld>
            <a:endParaRPr lang="en-US"/>
          </a:p>
        </p:txBody>
      </p:sp>
    </p:spTree>
    <p:extLst>
      <p:ext uri="{BB962C8B-B14F-4D97-AF65-F5344CB8AC3E}">
        <p14:creationId xmlns:p14="http://schemas.microsoft.com/office/powerpoint/2010/main" val="427090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Content Safety flagging personally identifiable information (PII)</a:t>
            </a:r>
            <a:r>
              <a:rPr lang="en-US" dirty="0"/>
              <a:t> in text processing.</a:t>
            </a:r>
          </a:p>
        </p:txBody>
      </p:sp>
      <p:sp>
        <p:nvSpPr>
          <p:cNvPr id="4" name="Slide Number Placeholder 3"/>
          <p:cNvSpPr>
            <a:spLocks noGrp="1"/>
          </p:cNvSpPr>
          <p:nvPr>
            <p:ph type="sldNum" sz="quarter" idx="5"/>
          </p:nvPr>
        </p:nvSpPr>
        <p:spPr/>
        <p:txBody>
          <a:bodyPr/>
          <a:lstStyle/>
          <a:p>
            <a:fld id="{163C8BCB-A8D7-074E-AD53-2B9312150B6F}" type="slidenum">
              <a:rPr lang="en-US" smtClean="0"/>
              <a:t>46</a:t>
            </a:fld>
            <a:endParaRPr lang="en-US"/>
          </a:p>
        </p:txBody>
      </p:sp>
    </p:spTree>
    <p:extLst>
      <p:ext uri="{BB962C8B-B14F-4D97-AF65-F5344CB8AC3E}">
        <p14:creationId xmlns:p14="http://schemas.microsoft.com/office/powerpoint/2010/main" val="87878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Immersive Reader translating and reading text aloud</a:t>
            </a:r>
            <a:r>
              <a:rPr lang="en-US" dirty="0"/>
              <a:t> for accessibility.</a:t>
            </a:r>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324483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Azure Responsible AI Dashboard explaining model decisions (SHAP feature importance chart).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48</a:t>
            </a:fld>
            <a:endParaRPr lang="en-US"/>
          </a:p>
        </p:txBody>
      </p:sp>
    </p:spTree>
    <p:extLst>
      <p:ext uri="{BB962C8B-B14F-4D97-AF65-F5344CB8AC3E}">
        <p14:creationId xmlns:p14="http://schemas.microsoft.com/office/powerpoint/2010/main" val="244027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monitoring tools flagging anomalies in model behavior</a:t>
            </a:r>
            <a:r>
              <a:rPr lang="en-US" dirty="0"/>
              <a:t> for human review.</a:t>
            </a:r>
          </a:p>
        </p:txBody>
      </p:sp>
      <p:sp>
        <p:nvSpPr>
          <p:cNvPr id="4" name="Slide Number Placeholder 3"/>
          <p:cNvSpPr>
            <a:spLocks noGrp="1"/>
          </p:cNvSpPr>
          <p:nvPr>
            <p:ph type="sldNum" sz="quarter" idx="5"/>
          </p:nvPr>
        </p:nvSpPr>
        <p:spPr/>
        <p:txBody>
          <a:bodyPr/>
          <a:lstStyle/>
          <a:p>
            <a:fld id="{163C8BCB-A8D7-074E-AD53-2B9312150B6F}" type="slidenum">
              <a:rPr lang="en-US" smtClean="0"/>
              <a:t>49</a:t>
            </a:fld>
            <a:endParaRPr lang="en-US"/>
          </a:p>
        </p:txBody>
      </p:sp>
    </p:spTree>
    <p:extLst>
      <p:ext uri="{BB962C8B-B14F-4D97-AF65-F5344CB8AC3E}">
        <p14:creationId xmlns:p14="http://schemas.microsoft.com/office/powerpoint/2010/main" val="882959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Simulate AI model monitoring in Azure ML – show alerts for biased or unsafe outputs.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50</a:t>
            </a:fld>
            <a:endParaRPr lang="en-US"/>
          </a:p>
        </p:txBody>
      </p:sp>
    </p:spTree>
    <p:extLst>
      <p:ext uri="{BB962C8B-B14F-4D97-AF65-F5344CB8AC3E}">
        <p14:creationId xmlns:p14="http://schemas.microsoft.com/office/powerpoint/2010/main" val="2462384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51</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Studio’s </a:t>
            </a:r>
            <a:r>
              <a:rPr lang="en-US" b="1" dirty="0" err="1"/>
              <a:t>AutoML</a:t>
            </a:r>
            <a:r>
              <a:rPr lang="en-US" dirty="0"/>
              <a:t> to train a simple prediction model &amp; show how it improves with more data.</a:t>
            </a:r>
          </a:p>
        </p:txBody>
      </p:sp>
      <p:sp>
        <p:nvSpPr>
          <p:cNvPr id="4" name="Slide Number Placeholder 3"/>
          <p:cNvSpPr>
            <a:spLocks noGrp="1"/>
          </p:cNvSpPr>
          <p:nvPr>
            <p:ph type="sldNum" sz="quarter" idx="5"/>
          </p:nvPr>
        </p:nvSpPr>
        <p:spPr/>
        <p:txBody>
          <a:bodyPr/>
          <a:lstStyle/>
          <a:p>
            <a:fld id="{163C8BCB-A8D7-074E-AD53-2B9312150B6F}" type="slidenum">
              <a:rPr lang="en-US" smtClean="0"/>
              <a:t>52</a:t>
            </a:fld>
            <a:endParaRPr lang="en-US"/>
          </a:p>
        </p:txBody>
      </p:sp>
    </p:spTree>
    <p:extLst>
      <p:ext uri="{BB962C8B-B14F-4D97-AF65-F5344CB8AC3E}">
        <p14:creationId xmlns:p14="http://schemas.microsoft.com/office/powerpoint/2010/main" val="27420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53</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a:t>
            </a:r>
            <a:r>
              <a:rPr lang="en-US" b="1" dirty="0" err="1"/>
              <a:t>AutoML</a:t>
            </a:r>
            <a:r>
              <a:rPr lang="en-US" dirty="0"/>
              <a:t> to train a regression model predicting sales. Show </a:t>
            </a:r>
            <a:r>
              <a:rPr lang="en-US" b="1" dirty="0"/>
              <a:t>predictions vs. actuals</a:t>
            </a:r>
            <a:r>
              <a:rPr lang="en-US" dirty="0"/>
              <a:t> in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3333063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Train a classification model in Azure ML Studio</a:t>
            </a:r>
            <a:r>
              <a:rPr lang="en-US" dirty="0"/>
              <a:t> (e.g., loan risk predictor). Show </a:t>
            </a:r>
            <a:r>
              <a:rPr lang="en-US" b="1" dirty="0"/>
              <a:t>accuracy metrics &amp; test predictions</a:t>
            </a:r>
            <a:r>
              <a:rPr lang="en-US" dirty="0"/>
              <a:t> via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55</a:t>
            </a:fld>
            <a:endParaRPr lang="en-US"/>
          </a:p>
        </p:txBody>
      </p:sp>
    </p:spTree>
    <p:extLst>
      <p:ext uri="{BB962C8B-B14F-4D97-AF65-F5344CB8AC3E}">
        <p14:creationId xmlns:p14="http://schemas.microsoft.com/office/powerpoint/2010/main" val="2778968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Designer to apply K-means clustering</a:t>
            </a:r>
            <a:r>
              <a:rPr lang="en-US" dirty="0"/>
              <a:t> on customer data. Show </a:t>
            </a:r>
            <a:r>
              <a:rPr lang="en-US" b="1" dirty="0"/>
              <a:t>visual clusters</a:t>
            </a:r>
            <a:r>
              <a:rPr lang="en-US" dirty="0"/>
              <a:t> of different shopper segments.</a:t>
            </a:r>
          </a:p>
        </p:txBody>
      </p:sp>
      <p:sp>
        <p:nvSpPr>
          <p:cNvPr id="4" name="Slide Number Placeholder 3"/>
          <p:cNvSpPr>
            <a:spLocks noGrp="1"/>
          </p:cNvSpPr>
          <p:nvPr>
            <p:ph type="sldNum" sz="quarter" idx="5"/>
          </p:nvPr>
        </p:nvSpPr>
        <p:spPr/>
        <p:txBody>
          <a:bodyPr/>
          <a:lstStyle/>
          <a:p>
            <a:fld id="{163C8BCB-A8D7-074E-AD53-2B9312150B6F}" type="slidenum">
              <a:rPr lang="en-US" smtClean="0"/>
              <a:t>56</a:t>
            </a:fld>
            <a:endParaRPr lang="en-US"/>
          </a:p>
        </p:txBody>
      </p:sp>
    </p:spTree>
    <p:extLst>
      <p:ext uri="{BB962C8B-B14F-4D97-AF65-F5344CB8AC3E}">
        <p14:creationId xmlns:p14="http://schemas.microsoft.com/office/powerpoint/2010/main" val="460067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Studio Vision recognizing product images</a:t>
            </a:r>
            <a:r>
              <a:rPr lang="en-US" dirty="0"/>
              <a:t> or use </a:t>
            </a:r>
            <a:r>
              <a:rPr lang="en-US" b="1" dirty="0"/>
              <a:t>Azure OpenAI Chat</a:t>
            </a:r>
            <a:r>
              <a:rPr lang="en-US" dirty="0"/>
              <a:t> to generate human-like responses.</a:t>
            </a:r>
          </a:p>
        </p:txBody>
      </p:sp>
      <p:sp>
        <p:nvSpPr>
          <p:cNvPr id="4" name="Slide Number Placeholder 3"/>
          <p:cNvSpPr>
            <a:spLocks noGrp="1"/>
          </p:cNvSpPr>
          <p:nvPr>
            <p:ph type="sldNum" sz="quarter" idx="5"/>
          </p:nvPr>
        </p:nvSpPr>
        <p:spPr/>
        <p:txBody>
          <a:bodyPr/>
          <a:lstStyle/>
          <a:p>
            <a:fld id="{163C8BCB-A8D7-074E-AD53-2B9312150B6F}" type="slidenum">
              <a:rPr lang="en-US" smtClean="0"/>
              <a:t>57</a:t>
            </a:fld>
            <a:endParaRPr lang="en-US"/>
          </a:p>
        </p:txBody>
      </p:sp>
    </p:spTree>
    <p:extLst>
      <p:ext uri="{BB962C8B-B14F-4D97-AF65-F5344CB8AC3E}">
        <p14:creationId xmlns:p14="http://schemas.microsoft.com/office/powerpoint/2010/main" val="1122567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Deploy a trained ML model in Azure ML Studio</a:t>
            </a:r>
            <a:r>
              <a:rPr lang="en-US" dirty="0"/>
              <a:t> and test it with sample inputs. Show how a chatbot AI </a:t>
            </a:r>
            <a:r>
              <a:rPr lang="en-US" b="1" dirty="0"/>
              <a:t>answers customer questions in Azure AI Studio</a:t>
            </a:r>
            <a:r>
              <a:rPr lang="en-US" dirty="0"/>
              <a:t>.</a:t>
            </a:r>
          </a:p>
        </p:txBody>
      </p:sp>
      <p:sp>
        <p:nvSpPr>
          <p:cNvPr id="4" name="Slide Number Placeholder 3"/>
          <p:cNvSpPr>
            <a:spLocks noGrp="1"/>
          </p:cNvSpPr>
          <p:nvPr>
            <p:ph type="sldNum" sz="quarter" idx="5"/>
          </p:nvPr>
        </p:nvSpPr>
        <p:spPr/>
        <p:txBody>
          <a:bodyPr/>
          <a:lstStyle/>
          <a:p>
            <a:fld id="{163C8BCB-A8D7-074E-AD53-2B9312150B6F}" type="slidenum">
              <a:rPr lang="en-US" smtClean="0"/>
              <a:t>58</a:t>
            </a:fld>
            <a:endParaRPr lang="en-US"/>
          </a:p>
        </p:txBody>
      </p:sp>
    </p:spTree>
    <p:extLst>
      <p:ext uri="{BB962C8B-B14F-4D97-AF65-F5344CB8AC3E}">
        <p14:creationId xmlns:p14="http://schemas.microsoft.com/office/powerpoint/2010/main" val="207473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21</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ML Studio’s Data Labeling tool</a:t>
            </a:r>
            <a:r>
              <a:rPr lang="en-US" dirty="0"/>
              <a:t> to define features &amp; labels in a dataset (e.g., tagging features in a structured dataset).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347636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to split data into training &amp; validation sets</a:t>
            </a:r>
            <a:r>
              <a:rPr lang="en-US" dirty="0"/>
              <a:t>, then visualize results in the UI.</a:t>
            </a:r>
          </a:p>
        </p:txBody>
      </p:sp>
      <p:sp>
        <p:nvSpPr>
          <p:cNvPr id="4" name="Slide Number Placeholder 3"/>
          <p:cNvSpPr>
            <a:spLocks noGrp="1"/>
          </p:cNvSpPr>
          <p:nvPr>
            <p:ph type="sldNum" sz="quarter" idx="5"/>
          </p:nvPr>
        </p:nvSpPr>
        <p:spPr/>
        <p:txBody>
          <a:bodyPr/>
          <a:lstStyle/>
          <a:p>
            <a:fld id="{163C8BCB-A8D7-074E-AD53-2B9312150B6F}" type="slidenum">
              <a:rPr lang="en-US" smtClean="0"/>
              <a:t>60</a:t>
            </a:fld>
            <a:endParaRPr lang="en-US"/>
          </a:p>
        </p:txBody>
      </p:sp>
    </p:spTree>
    <p:extLst>
      <p:ext uri="{BB962C8B-B14F-4D97-AF65-F5344CB8AC3E}">
        <p14:creationId xmlns:p14="http://schemas.microsoft.com/office/powerpoint/2010/main" val="990142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Run an </a:t>
            </a:r>
            <a:r>
              <a:rPr lang="en-US" b="1" dirty="0" err="1"/>
              <a:t>AutoML</a:t>
            </a:r>
            <a:r>
              <a:rPr lang="en-US" b="1" dirty="0"/>
              <a:t> experiment in Azure AI Studio</a:t>
            </a:r>
            <a:r>
              <a:rPr lang="en-US" dirty="0"/>
              <a:t> to compare models &amp; deploy the best one.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248273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Databricks running a simple Python script</a:t>
            </a:r>
            <a:r>
              <a:rPr lang="en-US" dirty="0"/>
              <a:t> that analyzes &amp; preps data for ML.</a:t>
            </a:r>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17661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Deploy a model in Azure ML Studio &amp; test predictions via REST API.</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63</a:t>
            </a:fld>
            <a:endParaRPr lang="en-US"/>
          </a:p>
        </p:txBody>
      </p:sp>
    </p:spTree>
    <p:extLst>
      <p:ext uri="{BB962C8B-B14F-4D97-AF65-F5344CB8AC3E}">
        <p14:creationId xmlns:p14="http://schemas.microsoft.com/office/powerpoint/2010/main" val="2461174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ML model deployed as an endpoint</a:t>
            </a:r>
            <a:r>
              <a:rPr lang="en-US" dirty="0"/>
              <a:t> &amp; tested via an app integration.</a:t>
            </a:r>
          </a:p>
        </p:txBody>
      </p:sp>
      <p:sp>
        <p:nvSpPr>
          <p:cNvPr id="4" name="Slide Number Placeholder 3"/>
          <p:cNvSpPr>
            <a:spLocks noGrp="1"/>
          </p:cNvSpPr>
          <p:nvPr>
            <p:ph type="sldNum" sz="quarter" idx="5"/>
          </p:nvPr>
        </p:nvSpPr>
        <p:spPr/>
        <p:txBody>
          <a:bodyPr/>
          <a:lstStyle/>
          <a:p>
            <a:fld id="{163C8BCB-A8D7-074E-AD53-2B9312150B6F}" type="slidenum">
              <a:rPr lang="en-US" smtClean="0"/>
              <a:t>64</a:t>
            </a:fld>
            <a:endParaRPr lang="en-US"/>
          </a:p>
        </p:txBody>
      </p:sp>
    </p:spTree>
    <p:extLst>
      <p:ext uri="{BB962C8B-B14F-4D97-AF65-F5344CB8AC3E}">
        <p14:creationId xmlns:p14="http://schemas.microsoft.com/office/powerpoint/2010/main" val="15077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Vision to classify images</a:t>
            </a:r>
            <a:r>
              <a:rPr lang="en-US" dirty="0"/>
              <a:t> into categories (e.g., upload animal photos and let AI assign labels).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65</a:t>
            </a:fld>
            <a:endParaRPr lang="en-US"/>
          </a:p>
        </p:txBody>
      </p:sp>
    </p:spTree>
    <p:extLst>
      <p:ext uri="{BB962C8B-B14F-4D97-AF65-F5344CB8AC3E}">
        <p14:creationId xmlns:p14="http://schemas.microsoft.com/office/powerpoint/2010/main" val="1051985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object detection</a:t>
            </a:r>
            <a:r>
              <a:rPr lang="en-US" dirty="0"/>
              <a:t> to detect and count items in an image (e.g., counting apples in a fruit stand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66</a:t>
            </a:fld>
            <a:endParaRPr lang="en-US"/>
          </a:p>
        </p:txBody>
      </p:sp>
    </p:spTree>
    <p:extLst>
      <p:ext uri="{BB962C8B-B14F-4D97-AF65-F5344CB8AC3E}">
        <p14:creationId xmlns:p14="http://schemas.microsoft.com/office/powerpoint/2010/main" val="21706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 OCR</a:t>
            </a:r>
            <a:r>
              <a:rPr lang="en-US" dirty="0"/>
              <a:t> to extract text from a scanned receipt.</a:t>
            </a:r>
          </a:p>
        </p:txBody>
      </p:sp>
      <p:sp>
        <p:nvSpPr>
          <p:cNvPr id="4" name="Slide Number Placeholder 3"/>
          <p:cNvSpPr>
            <a:spLocks noGrp="1"/>
          </p:cNvSpPr>
          <p:nvPr>
            <p:ph type="sldNum" sz="quarter" idx="5"/>
          </p:nvPr>
        </p:nvSpPr>
        <p:spPr/>
        <p:txBody>
          <a:bodyPr/>
          <a:lstStyle/>
          <a:p>
            <a:fld id="{163C8BCB-A8D7-074E-AD53-2B9312150B6F}" type="slidenum">
              <a:rPr lang="en-US" smtClean="0"/>
              <a:t>67</a:t>
            </a:fld>
            <a:endParaRPr lang="en-US"/>
          </a:p>
        </p:txBody>
      </p:sp>
    </p:spTree>
    <p:extLst>
      <p:ext uri="{BB962C8B-B14F-4D97-AF65-F5344CB8AC3E}">
        <p14:creationId xmlns:p14="http://schemas.microsoft.com/office/powerpoint/2010/main" val="2942014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faces &amp; estimate emotions</a:t>
            </a:r>
            <a:r>
              <a:rPr lang="en-US" dirty="0"/>
              <a:t> from an uploaded image.</a:t>
            </a:r>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427054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22</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Analyze Image API</a:t>
            </a:r>
            <a:r>
              <a:rPr lang="en-US" dirty="0"/>
              <a:t> to describe an uploaded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69</a:t>
            </a:fld>
            <a:endParaRPr lang="en-US"/>
          </a:p>
        </p:txBody>
      </p:sp>
    </p:spTree>
    <p:extLst>
      <p:ext uri="{BB962C8B-B14F-4D97-AF65-F5344CB8AC3E}">
        <p14:creationId xmlns:p14="http://schemas.microsoft.com/office/powerpoint/2010/main" val="187792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&amp; analyze facial attributes</a:t>
            </a:r>
            <a:r>
              <a:rPr lang="en-US" dirty="0"/>
              <a:t> in a sample photo.</a:t>
            </a:r>
          </a:p>
        </p:txBody>
      </p:sp>
      <p:sp>
        <p:nvSpPr>
          <p:cNvPr id="4" name="Slide Number Placeholder 3"/>
          <p:cNvSpPr>
            <a:spLocks noGrp="1"/>
          </p:cNvSpPr>
          <p:nvPr>
            <p:ph type="sldNum" sz="quarter" idx="5"/>
          </p:nvPr>
        </p:nvSpPr>
        <p:spPr/>
        <p:txBody>
          <a:bodyPr/>
          <a:lstStyle/>
          <a:p>
            <a:fld id="{163C8BCB-A8D7-074E-AD53-2B9312150B6F}" type="slidenum">
              <a:rPr lang="en-US" smtClean="0"/>
              <a:t>70</a:t>
            </a:fld>
            <a:endParaRPr lang="en-US"/>
          </a:p>
        </p:txBody>
      </p:sp>
    </p:spTree>
    <p:extLst>
      <p:ext uri="{BB962C8B-B14F-4D97-AF65-F5344CB8AC3E}">
        <p14:creationId xmlns:p14="http://schemas.microsoft.com/office/powerpoint/2010/main" val="113616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Language’s Key Phrase Extraction API</a:t>
            </a:r>
            <a:r>
              <a:rPr lang="en-US" dirty="0"/>
              <a:t> to analyze customer reviews and see what words appear most frequently.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72</a:t>
            </a:fld>
            <a:endParaRPr lang="en-US"/>
          </a:p>
        </p:txBody>
      </p:sp>
    </p:spTree>
    <p:extLst>
      <p:ext uri="{BB962C8B-B14F-4D97-AF65-F5344CB8AC3E}">
        <p14:creationId xmlns:p14="http://schemas.microsoft.com/office/powerpoint/2010/main" val="387289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Language’s Entity Recognition API</a:t>
            </a:r>
            <a:r>
              <a:rPr lang="en-US" dirty="0"/>
              <a:t> to process a news article and identify all locations, names, and organizations.</a:t>
            </a:r>
          </a:p>
        </p:txBody>
      </p:sp>
      <p:sp>
        <p:nvSpPr>
          <p:cNvPr id="4" name="Slide Number Placeholder 3"/>
          <p:cNvSpPr>
            <a:spLocks noGrp="1"/>
          </p:cNvSpPr>
          <p:nvPr>
            <p:ph type="sldNum" sz="quarter" idx="5"/>
          </p:nvPr>
        </p:nvSpPr>
        <p:spPr/>
        <p:txBody>
          <a:bodyPr/>
          <a:lstStyle/>
          <a:p>
            <a:fld id="{163C8BCB-A8D7-074E-AD53-2B9312150B6F}" type="slidenum">
              <a:rPr lang="en-US" smtClean="0"/>
              <a:t>73</a:t>
            </a:fld>
            <a:endParaRPr lang="en-US"/>
          </a:p>
        </p:txBody>
      </p:sp>
    </p:spTree>
    <p:extLst>
      <p:ext uri="{BB962C8B-B14F-4D97-AF65-F5344CB8AC3E}">
        <p14:creationId xmlns:p14="http://schemas.microsoft.com/office/powerpoint/2010/main" val="2266325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 Sentiment Analysis</a:t>
            </a:r>
            <a:r>
              <a:rPr lang="en-US" dirty="0"/>
              <a:t> to process tweets about a company and visualize the sentiment score (positive/neutral/negative).</a:t>
            </a:r>
          </a:p>
        </p:txBody>
      </p:sp>
      <p:sp>
        <p:nvSpPr>
          <p:cNvPr id="4" name="Slide Number Placeholder 3"/>
          <p:cNvSpPr>
            <a:spLocks noGrp="1"/>
          </p:cNvSpPr>
          <p:nvPr>
            <p:ph type="sldNum" sz="quarter" idx="5"/>
          </p:nvPr>
        </p:nvSpPr>
        <p:spPr/>
        <p:txBody>
          <a:bodyPr/>
          <a:lstStyle/>
          <a:p>
            <a:fld id="{163C8BCB-A8D7-074E-AD53-2B9312150B6F}" type="slidenum">
              <a:rPr lang="en-US" smtClean="0"/>
              <a:t>74</a:t>
            </a:fld>
            <a:endParaRPr lang="en-US"/>
          </a:p>
        </p:txBody>
      </p:sp>
    </p:spTree>
    <p:extLst>
      <p:ext uri="{BB962C8B-B14F-4D97-AF65-F5344CB8AC3E}">
        <p14:creationId xmlns:p14="http://schemas.microsoft.com/office/powerpoint/2010/main" val="2609422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OpenAI’s GPT model</a:t>
            </a:r>
            <a:r>
              <a:rPr lang="en-US" dirty="0"/>
              <a:t> to generate a response to a customer’s question in a chatbot setting.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75</a:t>
            </a:fld>
            <a:endParaRPr lang="en-US"/>
          </a:p>
        </p:txBody>
      </p:sp>
    </p:spTree>
    <p:extLst>
      <p:ext uri="{BB962C8B-B14F-4D97-AF65-F5344CB8AC3E}">
        <p14:creationId xmlns:p14="http://schemas.microsoft.com/office/powerpoint/2010/main" val="2860165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Speech-to-Text</a:t>
            </a:r>
            <a:r>
              <a:rPr lang="en-US" dirty="0"/>
              <a:t> to transcribe a recorded customer service call in real time.</a:t>
            </a:r>
          </a:p>
        </p:txBody>
      </p:sp>
      <p:sp>
        <p:nvSpPr>
          <p:cNvPr id="4" name="Slide Number Placeholder 3"/>
          <p:cNvSpPr>
            <a:spLocks noGrp="1"/>
          </p:cNvSpPr>
          <p:nvPr>
            <p:ph type="sldNum" sz="quarter" idx="5"/>
          </p:nvPr>
        </p:nvSpPr>
        <p:spPr/>
        <p:txBody>
          <a:bodyPr/>
          <a:lstStyle/>
          <a:p>
            <a:fld id="{163C8BCB-A8D7-074E-AD53-2B9312150B6F}" type="slidenum">
              <a:rPr lang="en-US" smtClean="0"/>
              <a:t>76</a:t>
            </a:fld>
            <a:endParaRPr lang="en-US"/>
          </a:p>
        </p:txBody>
      </p:sp>
    </p:spTree>
    <p:extLst>
      <p:ext uri="{BB962C8B-B14F-4D97-AF65-F5344CB8AC3E}">
        <p14:creationId xmlns:p14="http://schemas.microsoft.com/office/powerpoint/2010/main" val="3243032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Translator</a:t>
            </a:r>
            <a:r>
              <a:rPr lang="en-US" dirty="0"/>
              <a:t> to instantly convert a customer email from Spanish to English.</a:t>
            </a:r>
          </a:p>
        </p:txBody>
      </p:sp>
      <p:sp>
        <p:nvSpPr>
          <p:cNvPr id="4" name="Slide Number Placeholder 3"/>
          <p:cNvSpPr>
            <a:spLocks noGrp="1"/>
          </p:cNvSpPr>
          <p:nvPr>
            <p:ph type="sldNum" sz="quarter" idx="5"/>
          </p:nvPr>
        </p:nvSpPr>
        <p:spPr/>
        <p:txBody>
          <a:bodyPr/>
          <a:lstStyle/>
          <a:p>
            <a:fld id="{163C8BCB-A8D7-074E-AD53-2B9312150B6F}" type="slidenum">
              <a:rPr lang="en-US" smtClean="0"/>
              <a:t>77</a:t>
            </a:fld>
            <a:endParaRPr lang="en-US"/>
          </a:p>
        </p:txBody>
      </p:sp>
    </p:spTree>
    <p:extLst>
      <p:ext uri="{BB962C8B-B14F-4D97-AF65-F5344CB8AC3E}">
        <p14:creationId xmlns:p14="http://schemas.microsoft.com/office/powerpoint/2010/main" val="2912657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Language Studio UI</a:t>
            </a:r>
            <a:r>
              <a:rPr lang="en-US" dirty="0"/>
              <a:t> and explore the different NLP models available.</a:t>
            </a:r>
          </a:p>
        </p:txBody>
      </p:sp>
      <p:sp>
        <p:nvSpPr>
          <p:cNvPr id="4" name="Slide Number Placeholder 3"/>
          <p:cNvSpPr>
            <a:spLocks noGrp="1"/>
          </p:cNvSpPr>
          <p:nvPr>
            <p:ph type="sldNum" sz="quarter" idx="5"/>
          </p:nvPr>
        </p:nvSpPr>
        <p:spPr/>
        <p:txBody>
          <a:bodyPr/>
          <a:lstStyle/>
          <a:p>
            <a:fld id="{163C8BCB-A8D7-074E-AD53-2B9312150B6F}" type="slidenum">
              <a:rPr lang="en-US" smtClean="0"/>
              <a:t>78</a:t>
            </a:fld>
            <a:endParaRPr lang="en-US"/>
          </a:p>
        </p:txBody>
      </p:sp>
    </p:spTree>
    <p:extLst>
      <p:ext uri="{BB962C8B-B14F-4D97-AF65-F5344CB8AC3E}">
        <p14:creationId xmlns:p14="http://schemas.microsoft.com/office/powerpoint/2010/main" val="1304134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Speech synthesizing natural-sounding text into voice using different accents.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79</a:t>
            </a:fld>
            <a:endParaRPr lang="en-US"/>
          </a:p>
        </p:txBody>
      </p:sp>
    </p:spTree>
    <p:extLst>
      <p:ext uri="{BB962C8B-B14F-4D97-AF65-F5344CB8AC3E}">
        <p14:creationId xmlns:p14="http://schemas.microsoft.com/office/powerpoint/2010/main" val="158483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27</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Speech-to-Text to transcribe a short medical consultation.</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80</a:t>
            </a:fld>
            <a:endParaRPr lang="en-US"/>
          </a:p>
        </p:txBody>
      </p:sp>
    </p:spTree>
    <p:extLst>
      <p:ext uri="{BB962C8B-B14F-4D97-AF65-F5344CB8AC3E}">
        <p14:creationId xmlns:p14="http://schemas.microsoft.com/office/powerpoint/2010/main" val="4200976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marketing product description</a:t>
            </a:r>
            <a:r>
              <a:rPr lang="en-US" dirty="0"/>
              <a:t> based on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81</a:t>
            </a:fld>
            <a:endParaRPr lang="en-US"/>
          </a:p>
        </p:txBody>
      </p:sp>
    </p:spTree>
    <p:extLst>
      <p:ext uri="{BB962C8B-B14F-4D97-AF65-F5344CB8AC3E}">
        <p14:creationId xmlns:p14="http://schemas.microsoft.com/office/powerpoint/2010/main" val="822578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 from a natural language prompt.</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83</a:t>
            </a:fld>
            <a:endParaRPr lang="en-US"/>
          </a:p>
        </p:txBody>
      </p:sp>
    </p:spTree>
    <p:extLst>
      <p:ext uri="{BB962C8B-B14F-4D97-AF65-F5344CB8AC3E}">
        <p14:creationId xmlns:p14="http://schemas.microsoft.com/office/powerpoint/2010/main" val="2677068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Content Safety to analyze AI-generated text/images for potential bias or policy violations.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84</a:t>
            </a:fld>
            <a:endParaRPr lang="en-US"/>
          </a:p>
        </p:txBody>
      </p:sp>
    </p:spTree>
    <p:extLst>
      <p:ext uri="{BB962C8B-B14F-4D97-AF65-F5344CB8AC3E}">
        <p14:creationId xmlns:p14="http://schemas.microsoft.com/office/powerpoint/2010/main" val="2241936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 DALL·E to generate a product marketing image based on a text prompt.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85</a:t>
            </a:fld>
            <a:endParaRPr lang="en-US"/>
          </a:p>
        </p:txBody>
      </p:sp>
    </p:spTree>
    <p:extLst>
      <p:ext uri="{BB962C8B-B14F-4D97-AF65-F5344CB8AC3E}">
        <p14:creationId xmlns:p14="http://schemas.microsoft.com/office/powerpoint/2010/main" val="1974916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creative product description</a:t>
            </a:r>
            <a:r>
              <a:rPr lang="en-US" dirty="0"/>
              <a:t> from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86</a:t>
            </a:fld>
            <a:endParaRPr lang="en-US"/>
          </a:p>
        </p:txBody>
      </p:sp>
    </p:spTree>
    <p:extLst>
      <p:ext uri="{BB962C8B-B14F-4D97-AF65-F5344CB8AC3E}">
        <p14:creationId xmlns:p14="http://schemas.microsoft.com/office/powerpoint/2010/main" val="2266468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a:t>
            </a:r>
            <a:r>
              <a:rPr lang="en-US" dirty="0"/>
              <a:t> from a natural language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87</a:t>
            </a:fld>
            <a:endParaRPr lang="en-US"/>
          </a:p>
        </p:txBody>
      </p:sp>
    </p:spTree>
    <p:extLst>
      <p:ext uri="{BB962C8B-B14F-4D97-AF65-F5344CB8AC3E}">
        <p14:creationId xmlns:p14="http://schemas.microsoft.com/office/powerpoint/2010/main" val="2040564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DALL·E to generate a unique game character</a:t>
            </a:r>
            <a:r>
              <a:rPr lang="en-US" dirty="0"/>
              <a:t> from a text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88</a:t>
            </a:fld>
            <a:endParaRPr lang="en-US"/>
          </a:p>
        </p:txBody>
      </p:sp>
    </p:spTree>
    <p:extLst>
      <p:ext uri="{BB962C8B-B14F-4D97-AF65-F5344CB8AC3E}">
        <p14:creationId xmlns:p14="http://schemas.microsoft.com/office/powerpoint/2010/main" val="3620997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how Northwind creates a branded AI-generated ad image using Azure OpenAI DALL·E.</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89</a:t>
            </a:fld>
            <a:endParaRPr lang="en-US"/>
          </a:p>
        </p:txBody>
      </p:sp>
    </p:spTree>
    <p:extLst>
      <p:ext uri="{BB962C8B-B14F-4D97-AF65-F5344CB8AC3E}">
        <p14:creationId xmlns:p14="http://schemas.microsoft.com/office/powerpoint/2010/main" val="324810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28</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Content Safety</a:t>
            </a:r>
            <a:r>
              <a:rPr lang="en-US" dirty="0"/>
              <a:t> to analyze text and detect inappropriate content.</a:t>
            </a:r>
          </a:p>
          <a:p>
            <a:pPr>
              <a:buFont typeface="+mj-lt"/>
              <a:buAutoNum type="arabicPeriod"/>
            </a:pPr>
            <a:r>
              <a:rPr lang="en-US" dirty="0"/>
              <a:t>Go to Azure AI Content Safety in Azure Portal.</a:t>
            </a:r>
          </a:p>
          <a:p>
            <a:pPr>
              <a:buFont typeface="+mj-lt"/>
              <a:buAutoNum type="arabicPeriod"/>
            </a:pPr>
            <a:r>
              <a:rPr lang="en-US" dirty="0"/>
              <a:t>Enter sample text (e.g., "You are a [offensive word]!") and see the moderation score.</a:t>
            </a:r>
          </a:p>
          <a:p>
            <a:pPr>
              <a:buFont typeface="+mj-lt"/>
              <a:buAutoNum type="arabicPeriod"/>
            </a:pPr>
            <a:r>
              <a:rPr lang="en-US" dirty="0"/>
              <a:t>Show how developers can integrate this into apps using API calls.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36</a:t>
            </a:fld>
            <a:endParaRPr lang="en-US"/>
          </a:p>
        </p:txBody>
      </p:sp>
    </p:spTree>
    <p:extLst>
      <p:ext uri="{BB962C8B-B14F-4D97-AF65-F5344CB8AC3E}">
        <p14:creationId xmlns:p14="http://schemas.microsoft.com/office/powerpoint/2010/main" val="417613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Vision to extract text from an image.</a:t>
            </a:r>
            <a:endParaRPr lang="en-US" dirty="0"/>
          </a:p>
          <a:p>
            <a:pPr>
              <a:buFont typeface="+mj-lt"/>
              <a:buAutoNum type="arabicPeriod"/>
            </a:pPr>
            <a:r>
              <a:rPr lang="en-US" dirty="0"/>
              <a:t>Upload an image with text (e.g., a receipt) into Azure AI Vision’s OCR tool.</a:t>
            </a:r>
          </a:p>
          <a:p>
            <a:pPr>
              <a:buFont typeface="+mj-lt"/>
              <a:buAutoNum type="arabicPeriod"/>
            </a:pPr>
            <a:r>
              <a:rPr lang="en-US" dirty="0"/>
              <a:t>Show extracted text in JSON output.</a:t>
            </a:r>
          </a:p>
          <a:p>
            <a:pPr>
              <a:buFont typeface="+mj-lt"/>
              <a:buAutoNum type="arabicPeriod"/>
            </a:pPr>
            <a:r>
              <a:rPr lang="en-US" dirty="0"/>
              <a:t>Explain how businesses use this for automating document processing.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4125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Analyze sentiment using Azure AI Language</a:t>
            </a:r>
            <a:endParaRPr lang="en-US" dirty="0"/>
          </a:p>
          <a:p>
            <a:pPr>
              <a:buFont typeface="+mj-lt"/>
              <a:buAutoNum type="arabicPeriod"/>
            </a:pPr>
            <a:r>
              <a:rPr lang="en-US" dirty="0"/>
              <a:t>Enter a customer review in Azure AI Language.</a:t>
            </a:r>
          </a:p>
          <a:p>
            <a:pPr>
              <a:buFont typeface="+mj-lt"/>
              <a:buAutoNum type="arabicPeriod"/>
            </a:pPr>
            <a:r>
              <a:rPr lang="en-US" dirty="0"/>
              <a:t>Show real-time sentiment analysis results.</a:t>
            </a:r>
          </a:p>
          <a:p>
            <a:pPr>
              <a:buFont typeface="+mj-lt"/>
              <a:buAutoNum type="arabicPeriod"/>
            </a:pPr>
            <a:r>
              <a:rPr lang="en-US" dirty="0"/>
              <a:t>Explain how businesses use this to track customer satisfaction.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862788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Wed, 10/8/2025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EBA6CED-D5A9-DBE5-80AB-DFAFEE9047C4}"/>
              </a:ext>
            </a:extLst>
          </p:cNvPr>
          <p:cNvPicPr>
            <a:picLocks noChangeAspect="1"/>
          </p:cNvPicPr>
          <p:nvPr/>
        </p:nvPicPr>
        <p:blipFill>
          <a:blip r:embed="rId10"/>
          <a:stretch>
            <a:fillRect/>
          </a:stretch>
        </p:blipFill>
        <p:spPr>
          <a:xfrm>
            <a:off x="0" y="4507"/>
            <a:ext cx="9144000" cy="5134486"/>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53E44CC2-C584-6637-8D72-8164F7D36FA5}"/>
              </a:ext>
            </a:extLst>
          </p:cNvPr>
          <p:cNvPicPr>
            <a:picLocks noChangeAspect="1"/>
          </p:cNvPicPr>
          <p:nvPr/>
        </p:nvPicPr>
        <p:blipFill>
          <a:blip r:embed="rId2"/>
          <a:stretch>
            <a:fillRect/>
          </a:stretch>
        </p:blipFill>
        <p:spPr>
          <a:xfrm>
            <a:off x="1168278" y="0"/>
            <a:ext cx="6807443" cy="5143500"/>
          </a:xfrm>
          <a:prstGeom prst="rect">
            <a:avLst/>
          </a:prstGeom>
        </p:spPr>
      </p:pic>
    </p:spTree>
    <p:extLst>
      <p:ext uri="{BB962C8B-B14F-4D97-AF65-F5344CB8AC3E}">
        <p14:creationId xmlns:p14="http://schemas.microsoft.com/office/powerpoint/2010/main" val="200128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672263F6-A52C-C9BC-3B6D-3EF6F46AB42C}"/>
              </a:ext>
            </a:extLst>
          </p:cNvPr>
          <p:cNvPicPr>
            <a:picLocks noChangeAspect="1"/>
          </p:cNvPicPr>
          <p:nvPr/>
        </p:nvPicPr>
        <p:blipFill>
          <a:blip r:embed="rId2"/>
          <a:stretch>
            <a:fillRect/>
          </a:stretch>
        </p:blipFill>
        <p:spPr>
          <a:xfrm>
            <a:off x="1775366" y="0"/>
            <a:ext cx="5593268" cy="5143500"/>
          </a:xfrm>
          <a:prstGeom prst="rect">
            <a:avLst/>
          </a:prstGeom>
        </p:spPr>
      </p:pic>
    </p:spTree>
    <p:extLst>
      <p:ext uri="{BB962C8B-B14F-4D97-AF65-F5344CB8AC3E}">
        <p14:creationId xmlns:p14="http://schemas.microsoft.com/office/powerpoint/2010/main" val="283066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AB43C5EB-78EC-95B7-FED7-A383D608222C}"/>
              </a:ext>
            </a:extLst>
          </p:cNvPr>
          <p:cNvPicPr>
            <a:picLocks noChangeAspect="1"/>
          </p:cNvPicPr>
          <p:nvPr/>
        </p:nvPicPr>
        <p:blipFill>
          <a:blip r:embed="rId2"/>
          <a:stretch>
            <a:fillRect/>
          </a:stretch>
        </p:blipFill>
        <p:spPr>
          <a:xfrm>
            <a:off x="0" y="174954"/>
            <a:ext cx="9144000" cy="4793591"/>
          </a:xfrm>
          <a:prstGeom prst="rect">
            <a:avLst/>
          </a:prstGeom>
        </p:spPr>
      </p:pic>
    </p:spTree>
    <p:extLst>
      <p:ext uri="{BB962C8B-B14F-4D97-AF65-F5344CB8AC3E}">
        <p14:creationId xmlns:p14="http://schemas.microsoft.com/office/powerpoint/2010/main" val="48722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50035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3CD5A-27B8-CE65-7F0B-4005B7C42F1F}"/>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6B2C106F-692E-C8F3-09F1-949EBF7CBC16}"/>
              </a:ext>
            </a:extLst>
          </p:cNvPr>
          <p:cNvPicPr>
            <a:picLocks noChangeAspect="1"/>
          </p:cNvPicPr>
          <p:nvPr/>
        </p:nvPicPr>
        <p:blipFill>
          <a:blip r:embed="rId2"/>
          <a:stretch>
            <a:fillRect/>
          </a:stretch>
        </p:blipFill>
        <p:spPr>
          <a:xfrm>
            <a:off x="205321" y="0"/>
            <a:ext cx="8733357" cy="5143500"/>
          </a:xfrm>
          <a:prstGeom prst="rect">
            <a:avLst/>
          </a:prstGeom>
        </p:spPr>
      </p:pic>
    </p:spTree>
    <p:extLst>
      <p:ext uri="{BB962C8B-B14F-4D97-AF65-F5344CB8AC3E}">
        <p14:creationId xmlns:p14="http://schemas.microsoft.com/office/powerpoint/2010/main" val="55140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E5535CDD-EF36-1E07-8884-34E4B23D08B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71558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77A8A13-DF54-3F9C-3DEC-AEF25BBD515E}"/>
              </a:ext>
            </a:extLst>
          </p:cNvPr>
          <p:cNvPicPr>
            <a:picLocks noChangeAspect="1"/>
          </p:cNvPicPr>
          <p:nvPr/>
        </p:nvPicPr>
        <p:blipFill>
          <a:blip r:embed="rId2"/>
          <a:stretch>
            <a:fillRect/>
          </a:stretch>
        </p:blipFill>
        <p:spPr>
          <a:xfrm>
            <a:off x="969693" y="0"/>
            <a:ext cx="7204614" cy="5143500"/>
          </a:xfrm>
          <a:prstGeom prst="rect">
            <a:avLst/>
          </a:prstGeom>
        </p:spPr>
      </p:pic>
    </p:spTree>
    <p:extLst>
      <p:ext uri="{BB962C8B-B14F-4D97-AF65-F5344CB8AC3E}">
        <p14:creationId xmlns:p14="http://schemas.microsoft.com/office/powerpoint/2010/main" val="18064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8A28C0E3-C929-B3D2-D8EC-16277F720E44}"/>
              </a:ext>
            </a:extLst>
          </p:cNvPr>
          <p:cNvPicPr>
            <a:picLocks noChangeAspect="1"/>
          </p:cNvPicPr>
          <p:nvPr/>
        </p:nvPicPr>
        <p:blipFill>
          <a:blip r:embed="rId2"/>
          <a:stretch>
            <a:fillRect/>
          </a:stretch>
        </p:blipFill>
        <p:spPr>
          <a:xfrm>
            <a:off x="879837" y="0"/>
            <a:ext cx="7384326" cy="5143500"/>
          </a:xfrm>
          <a:prstGeom prst="rect">
            <a:avLst/>
          </a:prstGeom>
        </p:spPr>
      </p:pic>
    </p:spTree>
    <p:extLst>
      <p:ext uri="{BB962C8B-B14F-4D97-AF65-F5344CB8AC3E}">
        <p14:creationId xmlns:p14="http://schemas.microsoft.com/office/powerpoint/2010/main" val="83433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6D30FE3D-71BE-4F85-47BA-0A1BF1EAC690}"/>
              </a:ext>
            </a:extLst>
          </p:cNvPr>
          <p:cNvPicPr>
            <a:picLocks noChangeAspect="1"/>
          </p:cNvPicPr>
          <p:nvPr/>
        </p:nvPicPr>
        <p:blipFill>
          <a:blip r:embed="rId2"/>
          <a:stretch>
            <a:fillRect/>
          </a:stretch>
        </p:blipFill>
        <p:spPr>
          <a:xfrm>
            <a:off x="908073" y="0"/>
            <a:ext cx="7327854" cy="5143500"/>
          </a:xfrm>
          <a:prstGeom prst="rect">
            <a:avLst/>
          </a:prstGeom>
        </p:spPr>
      </p:pic>
    </p:spTree>
    <p:extLst>
      <p:ext uri="{BB962C8B-B14F-4D97-AF65-F5344CB8AC3E}">
        <p14:creationId xmlns:p14="http://schemas.microsoft.com/office/powerpoint/2010/main" val="3276655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C1A-A586-444B-A699-4C4D89D0FC10}"/>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A3D1F685-58A7-A14A-5CFB-DE944D5CA6A0}"/>
              </a:ext>
            </a:extLst>
          </p:cNvPr>
          <p:cNvPicPr>
            <a:picLocks noChangeAspect="1"/>
          </p:cNvPicPr>
          <p:nvPr/>
        </p:nvPicPr>
        <p:blipFill>
          <a:blip r:embed="rId2"/>
          <a:stretch>
            <a:fillRect/>
          </a:stretch>
        </p:blipFill>
        <p:spPr>
          <a:xfrm>
            <a:off x="0" y="1499063"/>
            <a:ext cx="9144000" cy="2145374"/>
          </a:xfrm>
          <a:prstGeom prst="rect">
            <a:avLst/>
          </a:prstGeom>
        </p:spPr>
      </p:pic>
    </p:spTree>
    <p:extLst>
      <p:ext uri="{BB962C8B-B14F-4D97-AF65-F5344CB8AC3E}">
        <p14:creationId xmlns:p14="http://schemas.microsoft.com/office/powerpoint/2010/main" val="97942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 &amp; Cloud/Datacenter Management</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1126968" y="1198664"/>
            <a:ext cx="5698968" cy="3704329"/>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376" y="943313"/>
            <a:ext cx="2173344" cy="3001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5059329" y="2716298"/>
            <a:ext cx="3886200" cy="2186696"/>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4" y="730300"/>
            <a:ext cx="6495299" cy="4143293"/>
          </a:xfrm>
          <a:prstGeom prst="rect">
            <a:avLst/>
          </a:prstGeom>
        </p:spPr>
      </p:pic>
    </p:spTree>
    <p:extLst>
      <p:ext uri="{BB962C8B-B14F-4D97-AF65-F5344CB8AC3E}">
        <p14:creationId xmlns:p14="http://schemas.microsoft.com/office/powerpoint/2010/main" val="261931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37046" y="19487"/>
            <a:ext cx="7548179" cy="560552"/>
          </a:xfrm>
        </p:spPr>
        <p:txBody>
          <a:bodyPr anchor="ctr">
            <a:normAutofit/>
          </a:bodyPr>
          <a:lstStyle/>
          <a:p>
            <a:r>
              <a:rPr lang="en-US" sz="26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1994869" y="672904"/>
            <a:ext cx="5493996" cy="4308850"/>
          </a:xfrm>
          <a:prstGeom prst="rect">
            <a:avLst/>
          </a:prstGeom>
        </p:spPr>
      </p:pic>
    </p:spTree>
    <p:extLst>
      <p:ext uri="{BB962C8B-B14F-4D97-AF65-F5344CB8AC3E}">
        <p14:creationId xmlns:p14="http://schemas.microsoft.com/office/powerpoint/2010/main" val="347110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210639" y="1192531"/>
            <a:ext cx="8901073" cy="368427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2664822" y="4351769"/>
            <a:ext cx="3888378" cy="457200"/>
          </a:xfrm>
          <a:prstGeom prst="rect">
            <a:avLst/>
          </a:prstGeom>
        </p:spPr>
        <p:txBody>
          <a:bodyPr vert="horz" wrap="none" lIns="0" tIns="16485" rIns="32970" bIns="16485" rtlCol="0" anchor="b" anchorCtr="0">
            <a:noAutofit/>
          </a:bodyPr>
          <a:lstStyle/>
          <a:p>
            <a:pPr defTabSz="219751">
              <a:lnSpc>
                <a:spcPct val="85000"/>
              </a:lnSpc>
              <a:spcBef>
                <a:spcPct val="0"/>
              </a:spcBef>
            </a:pPr>
            <a:r>
              <a:rPr lang="en-US" sz="1763"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3422650" y="428149"/>
            <a:ext cx="5721350" cy="407874"/>
          </a:xfrm>
        </p:spPr>
        <p:txBody>
          <a:bodyPr/>
          <a:lstStyle/>
          <a:p>
            <a:r>
              <a:rPr lang="en-US"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4615609" y="130979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6350" y="0"/>
            <a:ext cx="3429000" cy="51435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4615609" y="1945637"/>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4615609" y="2639006"/>
            <a:ext cx="3450489" cy="407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4642859" y="3332376"/>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4642859" y="3968217"/>
            <a:ext cx="3450489" cy="4078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9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174063" y="0"/>
            <a:ext cx="7548179" cy="560552"/>
          </a:xfrm>
        </p:spPr>
        <p:txBody>
          <a:bodyPr anchor="ctr">
            <a:normAutofit/>
          </a:bodyPr>
          <a:lstStyle/>
          <a:p>
            <a:r>
              <a:rPr lang="en-US" sz="3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802290" y="1108939"/>
            <a:ext cx="7539420" cy="3547021"/>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628650" y="428149"/>
            <a:ext cx="7886700" cy="407874"/>
          </a:xfrm>
        </p:spPr>
        <p:txBody>
          <a:bodyPr anchor="ctr">
            <a:normAutofit/>
          </a:bodyPr>
          <a:lstStyle/>
          <a:p>
            <a:r>
              <a:rPr lang="en-US" sz="26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3178629" y="1227909"/>
            <a:ext cx="2786743" cy="337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4495800" y="249555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1633550" y="1235010"/>
            <a:ext cx="1270066" cy="126054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6322423" y="1271451"/>
            <a:ext cx="465909" cy="3326675"/>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434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244947" y="0"/>
            <a:ext cx="7548179" cy="560552"/>
          </a:xfrm>
        </p:spPr>
        <p:txBody>
          <a:bodyPr anchor="ctr">
            <a:normAutofit/>
          </a:bodyPr>
          <a:lstStyle/>
          <a:p>
            <a:r>
              <a:rPr lang="en-US" sz="26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1051244" y="1109680"/>
            <a:ext cx="7041513" cy="3341818"/>
          </a:xfrm>
          <a:prstGeom prst="rect">
            <a:avLst/>
          </a:prstGeom>
        </p:spPr>
      </p:pic>
    </p:spTree>
    <p:extLst>
      <p:ext uri="{BB962C8B-B14F-4D97-AF65-F5344CB8AC3E}">
        <p14:creationId xmlns:p14="http://schemas.microsoft.com/office/powerpoint/2010/main" val="218244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793343" y="9336"/>
            <a:ext cx="7548179" cy="463628"/>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900501" y="987374"/>
            <a:ext cx="7333862" cy="3655572"/>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1785178" y="30692"/>
            <a:ext cx="5163590" cy="5016400"/>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1347811" y="96409"/>
            <a:ext cx="6340801" cy="4819898"/>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[Secure Your Foundation]</a:t>
            </a:r>
          </a:p>
          <a:p>
            <a:r>
              <a:rPr lang="en-US" sz="2000" dirty="0"/>
              <a:t>10:00 am  -  10-minute break - Segment 2 </a:t>
            </a:r>
            <a:r>
              <a:rPr lang="en-US" sz="2000" b="1" dirty="0">
                <a:solidFill>
                  <a:schemeClr val="accent1"/>
                </a:solidFill>
              </a:rPr>
              <a:t>[LLM Deployment Patterns]</a:t>
            </a:r>
          </a:p>
          <a:p>
            <a:r>
              <a:rPr lang="en-US" sz="2000" dirty="0"/>
              <a:t>11:00 am   -  10-minute break - Segment 3 </a:t>
            </a:r>
            <a:r>
              <a:rPr lang="en-US" sz="2000" b="1" dirty="0">
                <a:solidFill>
                  <a:schemeClr val="accent1"/>
                </a:solidFill>
              </a:rPr>
              <a:t>[Copilot + </a:t>
            </a:r>
            <a:r>
              <a:rPr lang="en-US" sz="2000" b="1" dirty="0" err="1">
                <a:solidFill>
                  <a:schemeClr val="accent1"/>
                </a:solidFill>
              </a:rPr>
              <a:t>IaC</a:t>
            </a:r>
            <a:r>
              <a:rPr lang="en-US" sz="2000" b="1" dirty="0">
                <a:solidFill>
                  <a:schemeClr val="accent1"/>
                </a:solidFill>
              </a:rPr>
              <a:t> Velocity]</a:t>
            </a:r>
          </a:p>
          <a:p>
            <a:r>
              <a:rPr lang="en-US" sz="2000" dirty="0"/>
              <a:t>12:00 pm   - 10-minute break - Segment 4 </a:t>
            </a:r>
            <a:r>
              <a:rPr lang="en-US" sz="2000" b="1" dirty="0">
                <a:solidFill>
                  <a:schemeClr val="accent1"/>
                </a:solidFill>
              </a:rPr>
              <a:t>[Ops, Governance, Future]</a:t>
            </a:r>
          </a:p>
          <a:p>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74549"/>
            <a:ext cx="6197919" cy="2473452"/>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1279356" y="1288990"/>
            <a:ext cx="6585289" cy="2349621"/>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1971509" y="1814444"/>
            <a:ext cx="6470983" cy="2683013"/>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2771610" y="2268527"/>
            <a:ext cx="6413830" cy="2987829"/>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1939857" y="1041829"/>
            <a:ext cx="5313525" cy="3613198"/>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3422650" y="4731226"/>
            <a:ext cx="2705100" cy="297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modelcontextprotocol.io</a:t>
            </a:r>
          </a:p>
        </p:txBody>
      </p:sp>
    </p:spTree>
    <p:extLst>
      <p:ext uri="{BB962C8B-B14F-4D97-AF65-F5344CB8AC3E}">
        <p14:creationId xmlns:p14="http://schemas.microsoft.com/office/powerpoint/2010/main" val="850887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1025329" y="28575"/>
            <a:ext cx="7093343" cy="51435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1080165" y="149688"/>
            <a:ext cx="6983670" cy="4993812"/>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Artificial Intelligence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Artificial Intelligence (AI) enables machines to mimic human intelligence—learning, sensing, and making decisions.</a:t>
            </a:r>
          </a:p>
          <a:p>
            <a:r>
              <a:rPr lang="en-US" sz="1600" dirty="0"/>
              <a:t>💡 You interact with AI daily without realizing it:</a:t>
            </a:r>
          </a:p>
          <a:p>
            <a:pPr lvl="1"/>
            <a:r>
              <a:rPr lang="en-US" sz="1400" dirty="0"/>
              <a:t>✅ Voice assistants understanding questions</a:t>
            </a:r>
          </a:p>
          <a:p>
            <a:pPr lvl="1"/>
            <a:r>
              <a:rPr lang="en-US" sz="1400" dirty="0"/>
              <a:t>✅ Personalized movie recommendations</a:t>
            </a:r>
          </a:p>
          <a:p>
            <a:pPr lvl="1"/>
            <a:r>
              <a:rPr lang="en-US" sz="1400" dirty="0"/>
              <a:t>✅ Instant text translation</a:t>
            </a:r>
          </a:p>
          <a:p>
            <a:r>
              <a:rPr lang="en-US" sz="1600" dirty="0"/>
              <a:t>🛠️ AI isn’t magic—it’s a practical technology already in apps you use.</a:t>
            </a:r>
          </a:p>
        </p:txBody>
      </p:sp>
    </p:spTree>
    <p:extLst>
      <p:ext uri="{BB962C8B-B14F-4D97-AF65-F5344CB8AC3E}">
        <p14:creationId xmlns:p14="http://schemas.microsoft.com/office/powerpoint/2010/main" val="26835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workloads = Different types of tasks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962648" cy="4310743"/>
          </a:xfrm>
        </p:spPr>
        <p:txBody>
          <a:bodyPr vert="horz" lIns="91440" tIns="45720" rIns="91440" bIns="45720" rtlCol="0" anchor="t">
            <a:noAutofit/>
          </a:bodyPr>
          <a:lstStyle/>
          <a:p>
            <a:r>
              <a:rPr lang="en-US" sz="1600" b="1" dirty="0"/>
              <a:t>AI workloads </a:t>
            </a:r>
            <a:r>
              <a:rPr lang="en-US" sz="1600" dirty="0"/>
              <a:t>= common AI-powered tasks like vision, language, and decision-making.</a:t>
            </a:r>
          </a:p>
          <a:p>
            <a:r>
              <a:rPr lang="en-US" sz="1600" b="1" dirty="0"/>
              <a:t>Key types: </a:t>
            </a:r>
            <a:r>
              <a:rPr lang="en-US" sz="1600" dirty="0"/>
              <a:t>Content moderation, computer vision, NLP, knowledge mining, document intelligence, and generative AI.</a:t>
            </a:r>
          </a:p>
          <a:p>
            <a:r>
              <a:rPr lang="en-US" sz="1600" b="1" dirty="0"/>
              <a:t>Azure AI services </a:t>
            </a:r>
            <a:r>
              <a:rPr lang="en-US" sz="1600" dirty="0"/>
              <a:t>simplify each workload with prebuilt models and APIs.</a:t>
            </a:r>
          </a:p>
          <a:p>
            <a:r>
              <a:rPr lang="en-US" sz="1600" b="1" dirty="0"/>
              <a:t>Examples: </a:t>
            </a:r>
            <a:r>
              <a:rPr lang="en-US" sz="1600" dirty="0"/>
              <a:t>Azure AI Vision (image analysis), Azure AI Language (text processing), Azure OpenAI Service (content generation).</a:t>
            </a:r>
          </a:p>
        </p:txBody>
      </p:sp>
    </p:spTree>
    <p:extLst>
      <p:ext uri="{BB962C8B-B14F-4D97-AF65-F5344CB8AC3E}">
        <p14:creationId xmlns:p14="http://schemas.microsoft.com/office/powerpoint/2010/main" val="1728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Content moderation and personalization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Content Moderation (Azure AI Content Safety)</a:t>
            </a:r>
          </a:p>
          <a:p>
            <a:pPr lvl="1"/>
            <a:r>
              <a:rPr lang="en-US" sz="1800" dirty="0"/>
              <a:t>Detects harmful content (profanity, hate speech, explicit images)</a:t>
            </a:r>
          </a:p>
          <a:p>
            <a:pPr lvl="1"/>
            <a:r>
              <a:rPr lang="en-US" sz="1800" dirty="0"/>
              <a:t>Used in gaming, social media, and e-commerce to ensure safety</a:t>
            </a:r>
          </a:p>
          <a:p>
            <a:pPr lvl="1"/>
            <a:r>
              <a:rPr lang="en-US" sz="1800" dirty="0"/>
              <a:t>Example: Contoso Games filters offensive messages in multiplayer chat</a:t>
            </a:r>
          </a:p>
          <a:p>
            <a:r>
              <a:rPr lang="en-US" sz="2000" dirty="0"/>
              <a:t>Personalization (Azure AI Personalizer)</a:t>
            </a:r>
          </a:p>
          <a:p>
            <a:pPr lvl="1"/>
            <a:r>
              <a:rPr lang="en-US" sz="1800" dirty="0"/>
              <a:t>AI learns user behavior and recommends products, services, or content</a:t>
            </a:r>
          </a:p>
          <a:p>
            <a:pPr lvl="1"/>
            <a:r>
              <a:rPr lang="en-US" sz="1800" dirty="0"/>
              <a:t>Example: </a:t>
            </a:r>
            <a:r>
              <a:rPr lang="en-US" sz="1800" dirty="0" err="1"/>
              <a:t>Fabrikam</a:t>
            </a:r>
            <a:r>
              <a:rPr lang="en-US" sz="1800" dirty="0"/>
              <a:t> News suggests articles based on reading habits</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Computer vision solutions with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Azure AI Vision (formerly Azure Computer Vision)</a:t>
            </a:r>
          </a:p>
          <a:p>
            <a:pPr lvl="1"/>
            <a:r>
              <a:rPr lang="en-US" sz="1800" dirty="0"/>
              <a:t>Analyze images &amp; videos for objects, faces, or text</a:t>
            </a:r>
          </a:p>
          <a:p>
            <a:pPr lvl="1"/>
            <a:r>
              <a:rPr lang="en-US" sz="1800" dirty="0"/>
              <a:t>OCR (Optical Character Recognition) extracts text from scanned docs</a:t>
            </a:r>
          </a:p>
          <a:p>
            <a:pPr lvl="1"/>
            <a:r>
              <a:rPr lang="en-US" sz="1800" dirty="0"/>
              <a:t>Example: </a:t>
            </a:r>
            <a:r>
              <a:rPr lang="en-US" sz="1800" dirty="0" err="1"/>
              <a:t>Fabrikam</a:t>
            </a:r>
            <a:r>
              <a:rPr lang="en-US" sz="1800" dirty="0"/>
              <a:t> Manufacturing automates defect detection on an assembly line</a:t>
            </a:r>
          </a:p>
        </p:txBody>
      </p:sp>
    </p:spTree>
    <p:extLst>
      <p:ext uri="{BB962C8B-B14F-4D97-AF65-F5344CB8AC3E}">
        <p14:creationId xmlns:p14="http://schemas.microsoft.com/office/powerpoint/2010/main" val="2714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Harness the power of NLP</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Text Analytics (Azure AI Language)</a:t>
            </a:r>
          </a:p>
          <a:p>
            <a:pPr lvl="1"/>
            <a:r>
              <a:rPr lang="en-US" sz="1600" dirty="0"/>
              <a:t>Sentiment analysis (positive/negative/neutral feedback detection)</a:t>
            </a:r>
          </a:p>
          <a:p>
            <a:pPr lvl="1"/>
            <a:r>
              <a:rPr lang="en-US" sz="1600" dirty="0"/>
              <a:t>Key phrase &amp; entity extraction (names, locations, products from text)</a:t>
            </a:r>
          </a:p>
          <a:p>
            <a:pPr lvl="1"/>
            <a:r>
              <a:rPr lang="en-US" sz="1600" dirty="0"/>
              <a:t>Example: A. Datum uses AI to summarize customer complaints</a:t>
            </a:r>
          </a:p>
          <a:p>
            <a:r>
              <a:rPr lang="en-US" sz="1800" dirty="0"/>
              <a:t>Conversational AI (Azure AI Bot Service)</a:t>
            </a:r>
          </a:p>
          <a:p>
            <a:pPr lvl="1"/>
            <a:r>
              <a:rPr lang="en-US" sz="1600" dirty="0"/>
              <a:t>Enables AI-powered chatbots for customer support</a:t>
            </a:r>
          </a:p>
          <a:p>
            <a:pPr lvl="1"/>
            <a:r>
              <a:rPr lang="en-US" sz="1600" dirty="0"/>
              <a:t>Example: Woodgrove Bank chatbot handles FAQs in multiple languages</a:t>
            </a:r>
          </a:p>
        </p:txBody>
      </p:sp>
    </p:spTree>
    <p:extLst>
      <p:ext uri="{BB962C8B-B14F-4D97-AF65-F5344CB8AC3E}">
        <p14:creationId xmlns:p14="http://schemas.microsoft.com/office/powerpoint/2010/main" val="37578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hidden insights with knowledge mining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Search (formerly Azure Cognitive Search)</a:t>
            </a:r>
          </a:p>
          <a:p>
            <a:pPr lvl="1"/>
            <a:r>
              <a:rPr lang="en-US" sz="1600" dirty="0"/>
              <a:t>Extracts key insights from documents, emails, PDFs</a:t>
            </a:r>
          </a:p>
          <a:p>
            <a:pPr lvl="1"/>
            <a:r>
              <a:rPr lang="en-US" sz="1600" dirty="0"/>
              <a:t>Builds smart search for internal and customer-facing applications</a:t>
            </a:r>
          </a:p>
          <a:p>
            <a:pPr lvl="1"/>
            <a:r>
              <a:rPr lang="en-US" sz="1600" dirty="0"/>
              <a:t>Example: Blue Yonder Airlines mines customer feedback for service improvements</a:t>
            </a:r>
          </a:p>
        </p:txBody>
      </p:sp>
    </p:spTree>
    <p:extLst>
      <p:ext uri="{BB962C8B-B14F-4D97-AF65-F5344CB8AC3E}">
        <p14:creationId xmlns:p14="http://schemas.microsoft.com/office/powerpoint/2010/main" val="31961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36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eai</a:t>
            </a:r>
            <a:endPar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Analyze and extract info from documents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Document Intelligence (formerly Azure Form Recognizer)</a:t>
            </a:r>
          </a:p>
          <a:p>
            <a:pPr lvl="1"/>
            <a:r>
              <a:rPr lang="en-US" sz="1600" dirty="0"/>
              <a:t>Extracts data from invoices, receipts, contracts, and business forms</a:t>
            </a:r>
          </a:p>
          <a:p>
            <a:pPr lvl="1"/>
            <a:r>
              <a:rPr lang="en-US" sz="1600" dirty="0"/>
              <a:t>Custom model training for specific document formats</a:t>
            </a:r>
          </a:p>
          <a:p>
            <a:pPr lvl="1"/>
            <a:r>
              <a:rPr lang="en-US" sz="1600" dirty="0"/>
              <a:t>Example: Adventure Works automates mortgage application processing</a:t>
            </a:r>
          </a:p>
        </p:txBody>
      </p:sp>
    </p:spTree>
    <p:extLst>
      <p:ext uri="{BB962C8B-B14F-4D97-AF65-F5344CB8AC3E}">
        <p14:creationId xmlns:p14="http://schemas.microsoft.com/office/powerpoint/2010/main" val="19021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power of generative AI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OpenAI Service (GPT models for text, DALL-E for images)</a:t>
            </a:r>
          </a:p>
          <a:p>
            <a:pPr lvl="1"/>
            <a:r>
              <a:rPr lang="en-US" sz="1600" dirty="0"/>
              <a:t>AI-generated text, code, and images</a:t>
            </a:r>
          </a:p>
          <a:p>
            <a:pPr lvl="1"/>
            <a:r>
              <a:rPr lang="en-US" sz="1600" dirty="0"/>
              <a:t>Content summarization, creative writing, chatbot responses</a:t>
            </a:r>
          </a:p>
          <a:p>
            <a:pPr lvl="1"/>
            <a:r>
              <a:rPr lang="en-US" sz="1600" dirty="0"/>
              <a:t>Example: Wingtip Toys generates dynamic product descriptions for e-commerce</a:t>
            </a:r>
          </a:p>
        </p:txBody>
      </p:sp>
    </p:spTree>
    <p:extLst>
      <p:ext uri="{BB962C8B-B14F-4D97-AF65-F5344CB8AC3E}">
        <p14:creationId xmlns:p14="http://schemas.microsoft.com/office/powerpoint/2010/main" val="21428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Tailwind Traders Transforms with Azure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46221" y="823421"/>
            <a:ext cx="8197779" cy="4310743"/>
          </a:xfrm>
        </p:spPr>
        <p:txBody>
          <a:bodyPr vert="horz" lIns="91440" tIns="45720" rIns="91440" bIns="45720" rtlCol="0" anchor="t">
            <a:noAutofit/>
          </a:bodyPr>
          <a:lstStyle/>
          <a:p>
            <a:r>
              <a:rPr lang="en-US" sz="1600" dirty="0"/>
              <a:t>Challenge: Improve customer experience, personalize offerings, streamline operations</a:t>
            </a:r>
          </a:p>
          <a:p>
            <a:r>
              <a:rPr lang="en-US" sz="1600" dirty="0"/>
              <a:t>Solution:</a:t>
            </a:r>
          </a:p>
          <a:p>
            <a:pPr lvl="1"/>
            <a:r>
              <a:rPr lang="en-US" sz="1400" dirty="0"/>
              <a:t>✅ Content Moderation – Filters harmful user content (Azure AI Content Safety)</a:t>
            </a:r>
          </a:p>
          <a:p>
            <a:pPr lvl="1"/>
            <a:r>
              <a:rPr lang="en-US" sz="1400" dirty="0"/>
              <a:t>✅ Personalization – Suggests relevant products based on behavior (Azure Personalizer)</a:t>
            </a:r>
          </a:p>
          <a:p>
            <a:pPr lvl="1"/>
            <a:r>
              <a:rPr lang="en-US" sz="1400" dirty="0"/>
              <a:t>✅ Computer Vision – Automates product quality inspections (Azure AI Vision)</a:t>
            </a:r>
          </a:p>
          <a:p>
            <a:pPr lvl="1"/>
            <a:r>
              <a:rPr lang="en-US" sz="1400" dirty="0"/>
              <a:t>✅ Conversational AI – AI-powered chatbot for 24/7 customer support (Azure AI Language + Azure AI Bot Service)</a:t>
            </a:r>
          </a:p>
          <a:p>
            <a:r>
              <a:rPr lang="en-US" sz="1600" dirty="0"/>
              <a:t>Results:</a:t>
            </a:r>
          </a:p>
          <a:p>
            <a:pPr lvl="1"/>
            <a:r>
              <a:rPr lang="en-US" sz="1400" dirty="0"/>
              <a:t>✔️ Increased customer satisfaction and loyalty</a:t>
            </a:r>
          </a:p>
          <a:p>
            <a:pPr lvl="1"/>
            <a:r>
              <a:rPr lang="en-US" sz="1400" dirty="0"/>
              <a:t>✔️ Improved operational efficiency</a:t>
            </a:r>
            <a:endParaRPr lang="en-US" sz="1200" dirty="0"/>
          </a:p>
        </p:txBody>
      </p:sp>
    </p:spTree>
    <p:extLst>
      <p:ext uri="{BB962C8B-B14F-4D97-AF65-F5344CB8AC3E}">
        <p14:creationId xmlns:p14="http://schemas.microsoft.com/office/powerpoint/2010/main" val="1576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Responsible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be trustworthy, ethical, and beneficial to all.</a:t>
            </a:r>
          </a:p>
          <a:p>
            <a:r>
              <a:rPr lang="en-US" sz="2000" dirty="0"/>
              <a:t>✅ Prevents bias, errors, and unfair decisions</a:t>
            </a:r>
          </a:p>
          <a:p>
            <a:r>
              <a:rPr lang="en-US" sz="2000" dirty="0"/>
              <a:t>✅ Ensures safety, security, and user privacy</a:t>
            </a:r>
          </a:p>
          <a:p>
            <a:r>
              <a:rPr lang="en-US" sz="2000" dirty="0"/>
              <a:t>✅ Builds trust and transparency with stakeholders</a:t>
            </a:r>
          </a:p>
          <a:p>
            <a:r>
              <a:rPr lang="en-US" sz="2000" dirty="0"/>
              <a:t>✅ Microsoft follows six key Responsible AI principles (fairness, reliability, privacy, inclusiveness, transparency, accountability)</a:t>
            </a:r>
          </a:p>
        </p:txBody>
      </p:sp>
    </p:spTree>
    <p:extLst>
      <p:ext uri="{BB962C8B-B14F-4D97-AF65-F5344CB8AC3E}">
        <p14:creationId xmlns:p14="http://schemas.microsoft.com/office/powerpoint/2010/main" val="35267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Fairness in AI solutions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Prevent AI from treating people unfairly.</a:t>
            </a:r>
          </a:p>
          <a:p>
            <a:r>
              <a:rPr lang="en-US" sz="2000" dirty="0"/>
              <a:t>✅ Detect &amp; mitigate bias in datasets and models</a:t>
            </a:r>
          </a:p>
          <a:p>
            <a:r>
              <a:rPr lang="en-US" sz="2000" dirty="0"/>
              <a:t>✅ Test for fairness across demographics (e.g., gender, race, age)</a:t>
            </a:r>
          </a:p>
          <a:p>
            <a:r>
              <a:rPr lang="en-US" sz="2000" dirty="0"/>
              <a:t>✅ Use bias-reduction techniques (data balancing, </a:t>
            </a:r>
            <a:r>
              <a:rPr lang="en-US" sz="2000" dirty="0" err="1"/>
              <a:t>Fairlearn</a:t>
            </a:r>
            <a:r>
              <a:rPr lang="en-US" sz="2000" dirty="0"/>
              <a:t> toolkit)</a:t>
            </a:r>
          </a:p>
          <a:p>
            <a:r>
              <a:rPr lang="en-US" sz="2000" dirty="0"/>
              <a:t>✅ Example: Contoso Bank's loan AI ensures fair approvals for all applicants</a:t>
            </a:r>
          </a:p>
        </p:txBody>
      </p:sp>
    </p:spTree>
    <p:extLst>
      <p:ext uri="{BB962C8B-B14F-4D97-AF65-F5344CB8AC3E}">
        <p14:creationId xmlns:p14="http://schemas.microsoft.com/office/powerpoint/2010/main" val="31689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must be reliable and safe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perform consistently &amp; safely.</a:t>
            </a:r>
          </a:p>
          <a:p>
            <a:r>
              <a:rPr lang="en-US" sz="2000" dirty="0"/>
              <a:t>✅ Test under real-world conditions (stress-test AI for failures)</a:t>
            </a:r>
          </a:p>
          <a:p>
            <a:r>
              <a:rPr lang="en-US" sz="2000" dirty="0"/>
              <a:t>✅ Build fail-safes &amp; fallback mechanisms (e.g., if AI misfires, human override)</a:t>
            </a:r>
          </a:p>
          <a:p>
            <a:r>
              <a:rPr lang="en-US" sz="2000" dirty="0"/>
              <a:t>✅ Monitor AI in production (detect anomalies, retrain models if needed)</a:t>
            </a:r>
          </a:p>
          <a:p>
            <a:r>
              <a:rPr lang="en-US" sz="2000" dirty="0"/>
              <a:t>✅ Example: </a:t>
            </a:r>
            <a:r>
              <a:rPr lang="en-US" sz="2000" dirty="0" err="1"/>
              <a:t>Fabrikam's</a:t>
            </a:r>
            <a:r>
              <a:rPr lang="en-US" sz="2000" dirty="0"/>
              <a:t> self-driving AI prioritizes safety in all weather conditions</a:t>
            </a:r>
          </a:p>
        </p:txBody>
      </p:sp>
    </p:spTree>
    <p:extLst>
      <p:ext uri="{BB962C8B-B14F-4D97-AF65-F5344CB8AC3E}">
        <p14:creationId xmlns:p14="http://schemas.microsoft.com/office/powerpoint/2010/main" val="2156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Privacy &amp; security in AI solutions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Protect user data &amp; ensure secure AI operations.</a:t>
            </a:r>
          </a:p>
          <a:p>
            <a:r>
              <a:rPr lang="en-US" sz="2000" dirty="0"/>
              <a:t>✅ Follow laws (GDPR, HIPAA) to safeguard privacy</a:t>
            </a:r>
          </a:p>
          <a:p>
            <a:r>
              <a:rPr lang="en-US" sz="2000" dirty="0"/>
              <a:t>✅ Encrypt sensitive data &amp; limit retention</a:t>
            </a:r>
          </a:p>
          <a:p>
            <a:r>
              <a:rPr lang="en-US" sz="2000" dirty="0"/>
              <a:t>✅ Obtain user consent before collecting data</a:t>
            </a:r>
          </a:p>
          <a:p>
            <a:r>
              <a:rPr lang="en-US" sz="2000" dirty="0"/>
              <a:t>✅ Example: Woodgrove Health's AI system encrypts all patient data for privacy</a:t>
            </a:r>
          </a:p>
        </p:txBody>
      </p:sp>
    </p:spTree>
    <p:extLst>
      <p:ext uri="{BB962C8B-B14F-4D97-AF65-F5344CB8AC3E}">
        <p14:creationId xmlns:p14="http://schemas.microsoft.com/office/powerpoint/2010/main" val="15235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for Everyone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work well for diverse users.</a:t>
            </a:r>
          </a:p>
          <a:p>
            <a:r>
              <a:rPr lang="en-US" sz="2000" dirty="0"/>
              <a:t>✅ Use inclusive datasets (various accents, cultures, abilities)</a:t>
            </a:r>
          </a:p>
          <a:p>
            <a:r>
              <a:rPr lang="en-US" sz="2000" dirty="0"/>
              <a:t>✅ Test with real users from different backgrounds</a:t>
            </a:r>
          </a:p>
          <a:p>
            <a:r>
              <a:rPr lang="en-US" sz="2000" dirty="0"/>
              <a:t>✅ Include accessibility features (text-to-speech, alt-text, captions)</a:t>
            </a:r>
          </a:p>
          <a:p>
            <a:r>
              <a:rPr lang="en-US" sz="2000" dirty="0"/>
              <a:t>✅ Example: Northwind Traders’ speech AI supports multiple dialects &amp; disabilities</a:t>
            </a:r>
          </a:p>
        </p:txBody>
      </p:sp>
    </p:spTree>
    <p:extLst>
      <p:ext uri="{BB962C8B-B14F-4D97-AF65-F5344CB8AC3E}">
        <p14:creationId xmlns:p14="http://schemas.microsoft.com/office/powerpoint/2010/main" val="32603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Transparency in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Users must understand AI decisions.</a:t>
            </a:r>
          </a:p>
          <a:p>
            <a:r>
              <a:rPr lang="en-US" sz="2000" dirty="0"/>
              <a:t>✅ Use Explainable AI (LIME, SHAP) to clarify AI outputs</a:t>
            </a:r>
          </a:p>
          <a:p>
            <a:r>
              <a:rPr lang="en-US" sz="2000" dirty="0"/>
              <a:t>✅ Document model data &amp; decision logic</a:t>
            </a:r>
          </a:p>
          <a:p>
            <a:r>
              <a:rPr lang="en-US" sz="2000" dirty="0"/>
              <a:t>✅ Show users why AI made a choice (not a black box)</a:t>
            </a:r>
          </a:p>
          <a:p>
            <a:r>
              <a:rPr lang="en-US" sz="2000" dirty="0"/>
              <a:t>✅ Example: </a:t>
            </a:r>
            <a:r>
              <a:rPr lang="en-US" sz="2000" dirty="0" err="1"/>
              <a:t>Proseware’s</a:t>
            </a:r>
            <a:r>
              <a:rPr lang="en-US" sz="2000" dirty="0"/>
              <a:t> financial AI explains why a loan was approved/denied</a:t>
            </a:r>
          </a:p>
        </p:txBody>
      </p:sp>
    </p:spTree>
    <p:extLst>
      <p:ext uri="{BB962C8B-B14F-4D97-AF65-F5344CB8AC3E}">
        <p14:creationId xmlns:p14="http://schemas.microsoft.com/office/powerpoint/2010/main" val="23797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needs human oversight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People must take responsibility for AI outcomes.</a:t>
            </a:r>
          </a:p>
          <a:p>
            <a:r>
              <a:rPr lang="en-US" sz="2000" dirty="0"/>
              <a:t>✅ Assign accountability (AI ethics committee, governance team)</a:t>
            </a:r>
          </a:p>
          <a:p>
            <a:r>
              <a:rPr lang="en-US" sz="2000" dirty="0"/>
              <a:t>✅ Monitor AI &amp; fix unintended consequences</a:t>
            </a:r>
          </a:p>
          <a:p>
            <a:r>
              <a:rPr lang="en-US" sz="2000" dirty="0"/>
              <a:t>✅ Log decisions for audits (track AI choices &amp; actions)</a:t>
            </a:r>
          </a:p>
          <a:p>
            <a:r>
              <a:rPr lang="en-US" sz="2000" dirty="0"/>
              <a:t>✅ Example: Wingtip Toys’ AI ethics board oversees toy recommendations</a:t>
            </a:r>
          </a:p>
        </p:txBody>
      </p:sp>
    </p:spTree>
    <p:extLst>
      <p:ext uri="{BB962C8B-B14F-4D97-AF65-F5344CB8AC3E}">
        <p14:creationId xmlns:p14="http://schemas.microsoft.com/office/powerpoint/2010/main" val="6792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Wingtip Toys &amp; Responsible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744583"/>
            <a:ext cx="8066079" cy="4398917"/>
          </a:xfrm>
        </p:spPr>
        <p:txBody>
          <a:bodyPr vert="horz" lIns="91440" tIns="45720" rIns="91440" bIns="45720" rtlCol="0" anchor="t">
            <a:noAutofit/>
          </a:bodyPr>
          <a:lstStyle/>
          <a:p>
            <a:r>
              <a:rPr lang="en-US" sz="1800" dirty="0"/>
              <a:t>📌 Wingtip Toys ensures ethical AI-powered recommendations</a:t>
            </a:r>
          </a:p>
          <a:p>
            <a:r>
              <a:rPr lang="en-US" sz="1800" dirty="0"/>
              <a:t>✅ </a:t>
            </a:r>
            <a:r>
              <a:rPr lang="en-US" sz="1800" b="1" dirty="0"/>
              <a:t>Fairness: </a:t>
            </a:r>
            <a:r>
              <a:rPr lang="en-US" sz="1800" dirty="0"/>
              <a:t>Diverse training data, bias testing</a:t>
            </a:r>
          </a:p>
          <a:p>
            <a:r>
              <a:rPr lang="en-US" sz="1800" dirty="0"/>
              <a:t>✅ </a:t>
            </a:r>
            <a:r>
              <a:rPr lang="en-US" sz="1800" b="1" dirty="0"/>
              <a:t>Safety: </a:t>
            </a:r>
            <a:r>
              <a:rPr lang="en-US" sz="1800" dirty="0"/>
              <a:t>Filters prevent harmful suggestions</a:t>
            </a:r>
          </a:p>
          <a:p>
            <a:r>
              <a:rPr lang="en-US" sz="1800" dirty="0"/>
              <a:t>✅ </a:t>
            </a:r>
            <a:r>
              <a:rPr lang="en-US" sz="1800" b="1" dirty="0"/>
              <a:t>Privacy: </a:t>
            </a:r>
            <a:r>
              <a:rPr lang="en-US" sz="1800" dirty="0"/>
              <a:t>Compliance with GDPR, explicit user consent</a:t>
            </a:r>
          </a:p>
          <a:p>
            <a:r>
              <a:rPr lang="en-US" sz="1800" dirty="0"/>
              <a:t>✅ </a:t>
            </a:r>
            <a:r>
              <a:rPr lang="en-US" sz="1800" b="1" dirty="0"/>
              <a:t>Transparency: </a:t>
            </a:r>
            <a:r>
              <a:rPr lang="en-US" sz="1800" dirty="0"/>
              <a:t>Explains why AI recommends certain toys</a:t>
            </a:r>
            <a:endParaRPr lang="en-US" sz="1200" dirty="0"/>
          </a:p>
        </p:txBody>
      </p:sp>
    </p:spTree>
    <p:extLst>
      <p:ext uri="{BB962C8B-B14F-4D97-AF65-F5344CB8AC3E}">
        <p14:creationId xmlns:p14="http://schemas.microsoft.com/office/powerpoint/2010/main" val="6560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the Azure free account</a:t>
            </a:r>
          </a:p>
        </p:txBody>
      </p:sp>
      <p:sp>
        <p:nvSpPr>
          <p:cNvPr id="12" name="Rectangle: Rounded Corners 11">
            <a:extLst>
              <a:ext uri="{FF2B5EF4-FFF2-40B4-BE49-F238E27FC236}">
                <a16:creationId xmlns:a16="http://schemas.microsoft.com/office/drawing/2014/main" id="{CB18E779-3C95-452D-0053-F87233A12A6E}"/>
              </a:ext>
            </a:extLst>
          </p:cNvPr>
          <p:cNvSpPr/>
          <p:nvPr/>
        </p:nvSpPr>
        <p:spPr>
          <a:xfrm>
            <a:off x="2701966" y="4499699"/>
            <a:ext cx="3740067" cy="4331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go.techtrainertim.com/free</a:t>
            </a:r>
          </a:p>
        </p:txBody>
      </p:sp>
      <p:pic>
        <p:nvPicPr>
          <p:cNvPr id="4" name="Picture 3">
            <a:extLst>
              <a:ext uri="{FF2B5EF4-FFF2-40B4-BE49-F238E27FC236}">
                <a16:creationId xmlns:a16="http://schemas.microsoft.com/office/drawing/2014/main" id="{4A5F6BC9-48AE-D0D9-BA8D-8BCFD2D511A1}"/>
              </a:ext>
            </a:extLst>
          </p:cNvPr>
          <p:cNvPicPr>
            <a:picLocks noChangeAspect="1"/>
          </p:cNvPicPr>
          <p:nvPr/>
        </p:nvPicPr>
        <p:blipFill>
          <a:blip r:embed="rId3"/>
          <a:stretch>
            <a:fillRect/>
          </a:stretch>
        </p:blipFill>
        <p:spPr>
          <a:xfrm>
            <a:off x="2847160" y="776941"/>
            <a:ext cx="3449679" cy="3505199"/>
          </a:xfrm>
          <a:prstGeom prst="rect">
            <a:avLst/>
          </a:prstGeom>
        </p:spPr>
      </p:pic>
    </p:spTree>
    <p:extLst>
      <p:ext uri="{BB962C8B-B14F-4D97-AF65-F5344CB8AC3E}">
        <p14:creationId xmlns:p14="http://schemas.microsoft.com/office/powerpoint/2010/main" val="1959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Machine Learning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ML enables computers to learn from data &amp; make predictions.</a:t>
            </a:r>
          </a:p>
          <a:p>
            <a:r>
              <a:rPr lang="en-US" sz="1800" dirty="0"/>
              <a:t>✅ </a:t>
            </a:r>
            <a:r>
              <a:rPr lang="en-US" sz="1800" b="1" dirty="0"/>
              <a:t>Finds patterns </a:t>
            </a:r>
            <a:r>
              <a:rPr lang="en-US" sz="1800" dirty="0"/>
              <a:t>– Learns from past data to improve over time</a:t>
            </a:r>
          </a:p>
          <a:p>
            <a:r>
              <a:rPr lang="en-US" sz="1800" dirty="0"/>
              <a:t>✅ </a:t>
            </a:r>
            <a:r>
              <a:rPr lang="en-US" sz="1800" b="1" dirty="0"/>
              <a:t>Makes predictions </a:t>
            </a:r>
            <a:r>
              <a:rPr lang="en-US" sz="1800" dirty="0"/>
              <a:t>– Forecasts sales, detects fraud, recognizes images</a:t>
            </a:r>
          </a:p>
          <a:p>
            <a:r>
              <a:rPr lang="en-US" sz="1800" dirty="0"/>
              <a:t>✅ </a:t>
            </a:r>
            <a:r>
              <a:rPr lang="en-US" sz="1800" b="1" dirty="0"/>
              <a:t>Automates decisions </a:t>
            </a:r>
            <a:r>
              <a:rPr lang="en-US" sz="1800" dirty="0"/>
              <a:t>– Helps businesses act on insights faster</a:t>
            </a:r>
          </a:p>
          <a:p>
            <a:r>
              <a:rPr lang="en-US" sz="1800" dirty="0"/>
              <a:t>✅ </a:t>
            </a:r>
            <a:r>
              <a:rPr lang="en-US" sz="1800" b="1" dirty="0"/>
              <a:t>Powers AI applications – </a:t>
            </a:r>
            <a:r>
              <a:rPr lang="en-US" sz="1800" dirty="0"/>
              <a:t>Chatbots, recommendation systems, self-driving tech</a:t>
            </a:r>
          </a:p>
        </p:txBody>
      </p:sp>
    </p:spTree>
    <p:extLst>
      <p:ext uri="{BB962C8B-B14F-4D97-AF65-F5344CB8AC3E}">
        <p14:creationId xmlns:p14="http://schemas.microsoft.com/office/powerpoint/2010/main" val="4157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3" y="730299"/>
            <a:ext cx="6495299" cy="4143293"/>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regression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Predict continuous values from past data.</a:t>
            </a:r>
          </a:p>
          <a:p>
            <a:r>
              <a:rPr lang="en-US" sz="2000" dirty="0"/>
              <a:t>✅ Forecast trends – e.g., sales, stock prices, revenue</a:t>
            </a:r>
          </a:p>
          <a:p>
            <a:r>
              <a:rPr lang="en-US" sz="2000" dirty="0"/>
              <a:t>✅ Estimate numeric values – e.g., house price based on features</a:t>
            </a:r>
          </a:p>
          <a:p>
            <a:r>
              <a:rPr lang="en-US" sz="2000" dirty="0"/>
              <a:t>✅ Predict equipment lifespan – optimize maintenance schedules</a:t>
            </a:r>
          </a:p>
          <a:p>
            <a:r>
              <a:rPr lang="en-US" sz="2000" dirty="0"/>
              <a:t>✅ Example: </a:t>
            </a:r>
            <a:r>
              <a:rPr lang="en-US" sz="2000" dirty="0" err="1"/>
              <a:t>Fabrikam</a:t>
            </a:r>
            <a:r>
              <a:rPr lang="en-US" sz="2000" dirty="0"/>
              <a:t> forecasts product demand to optimize inventory</a:t>
            </a:r>
          </a:p>
        </p:txBody>
      </p:sp>
    </p:spTree>
    <p:extLst>
      <p:ext uri="{BB962C8B-B14F-4D97-AF65-F5344CB8AC3E}">
        <p14:creationId xmlns:p14="http://schemas.microsoft.com/office/powerpoint/2010/main" val="38883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Categorize data with classification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Categorize data into predefined labels (yes/no, A/B/C).</a:t>
            </a:r>
          </a:p>
          <a:p>
            <a:r>
              <a:rPr lang="en-US" sz="2000" dirty="0"/>
              <a:t>✅ </a:t>
            </a:r>
            <a:r>
              <a:rPr lang="en-US" sz="2000" b="1" dirty="0"/>
              <a:t>Fraud detection </a:t>
            </a:r>
            <a:r>
              <a:rPr lang="en-US" sz="2000" dirty="0"/>
              <a:t>– flag legitimate vs. fraudulent transactions</a:t>
            </a:r>
          </a:p>
          <a:p>
            <a:r>
              <a:rPr lang="en-US" sz="2000" dirty="0"/>
              <a:t>✅ </a:t>
            </a:r>
            <a:r>
              <a:rPr lang="en-US" sz="2000" b="1" dirty="0"/>
              <a:t>Spam filtering </a:t>
            </a:r>
            <a:r>
              <a:rPr lang="en-US" sz="2000" dirty="0"/>
              <a:t>– classify emails as spam or not spam</a:t>
            </a:r>
          </a:p>
          <a:p>
            <a:r>
              <a:rPr lang="en-US" sz="2000" dirty="0"/>
              <a:t>✅ </a:t>
            </a:r>
            <a:r>
              <a:rPr lang="en-US" sz="2000" b="1" dirty="0"/>
              <a:t>Medical diagnosis </a:t>
            </a:r>
            <a:r>
              <a:rPr lang="en-US" sz="2000" dirty="0"/>
              <a:t>– detect diseases based on symptoms</a:t>
            </a:r>
          </a:p>
          <a:p>
            <a:r>
              <a:rPr lang="en-US" sz="2000" dirty="0"/>
              <a:t>✅ </a:t>
            </a:r>
            <a:r>
              <a:rPr lang="en-US" sz="2000" b="1" dirty="0"/>
              <a:t>Example: </a:t>
            </a:r>
            <a:r>
              <a:rPr lang="en-US" sz="2000" dirty="0"/>
              <a:t>Contoso Bank predicts loan default risk (low vs. high)</a:t>
            </a:r>
          </a:p>
        </p:txBody>
      </p:sp>
    </p:spTree>
    <p:extLst>
      <p:ext uri="{BB962C8B-B14F-4D97-AF65-F5344CB8AC3E}">
        <p14:creationId xmlns:p14="http://schemas.microsoft.com/office/powerpoint/2010/main" val="39218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clustering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hidden patterns in data (without labels).</a:t>
            </a:r>
          </a:p>
          <a:p>
            <a:r>
              <a:rPr lang="en-US" sz="1800" dirty="0"/>
              <a:t>✅ Segment customers – group shoppers by buying habits for marketing</a:t>
            </a:r>
          </a:p>
          <a:p>
            <a:r>
              <a:rPr lang="en-US" sz="1800" dirty="0"/>
              <a:t>✅ Detect anomalies – spot unusual network traffic for security</a:t>
            </a:r>
          </a:p>
          <a:p>
            <a:r>
              <a:rPr lang="en-US" sz="1800" dirty="0"/>
              <a:t>✅ Organize data – cluster similar images, products, or documents</a:t>
            </a:r>
          </a:p>
          <a:p>
            <a:r>
              <a:rPr lang="en-US" sz="1800" dirty="0"/>
              <a:t>✅ Example: Northwind Traders groups customers for personalized offers</a:t>
            </a:r>
          </a:p>
        </p:txBody>
      </p:sp>
    </p:spTree>
    <p:extLst>
      <p:ext uri="{BB962C8B-B14F-4D97-AF65-F5344CB8AC3E}">
        <p14:creationId xmlns:p14="http://schemas.microsoft.com/office/powerpoint/2010/main" val="40808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Identify features of Deep Learning techniques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Neural networks power complex AI tasks.</a:t>
            </a:r>
          </a:p>
          <a:p>
            <a:r>
              <a:rPr lang="en-US" sz="2000" dirty="0"/>
              <a:t>✅ Excels at images &amp; language – e.g., face recognition, chatbots</a:t>
            </a:r>
          </a:p>
          <a:p>
            <a:r>
              <a:rPr lang="en-US" sz="2000" dirty="0"/>
              <a:t>✅ Learns from unstructured data – text, speech, video</a:t>
            </a:r>
          </a:p>
          <a:p>
            <a:r>
              <a:rPr lang="en-US" sz="2000" dirty="0"/>
              <a:t>✅ Drives AI applications – language translation, visual search, automation</a:t>
            </a:r>
          </a:p>
          <a:p>
            <a:r>
              <a:rPr lang="en-US" sz="2000" dirty="0"/>
              <a:t>✅ Example: Wingtip Toys uses GPT deep learning hosted in Azure OpenAI Service for image-based product search</a:t>
            </a:r>
          </a:p>
        </p:txBody>
      </p:sp>
    </p:spTree>
    <p:extLst>
      <p:ext uri="{BB962C8B-B14F-4D97-AF65-F5344CB8AC3E}">
        <p14:creationId xmlns:p14="http://schemas.microsoft.com/office/powerpoint/2010/main" val="40385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Case Study: </a:t>
            </a:r>
            <a:r>
              <a:rPr lang="en-US" dirty="0" err="1"/>
              <a:t>Proseware</a:t>
            </a:r>
            <a:r>
              <a:rPr lang="en-US" dirty="0"/>
              <a:t> Uses ML for Data Insights</a:t>
            </a:r>
            <a:br>
              <a:rPr lang="en-US" dirty="0"/>
            </a:b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ML improves business decisions.</a:t>
            </a:r>
          </a:p>
          <a:p>
            <a:r>
              <a:rPr lang="en-US" sz="1600" dirty="0"/>
              <a:t>✅ Regression: Predicted revenue trends</a:t>
            </a:r>
          </a:p>
          <a:p>
            <a:r>
              <a:rPr lang="en-US" sz="1600" dirty="0"/>
              <a:t>✅ Classification: Detected fraudulent transactions</a:t>
            </a:r>
          </a:p>
          <a:p>
            <a:r>
              <a:rPr lang="en-US" sz="1600" dirty="0"/>
              <a:t>✅ Clustering: Segmented customers for targeted marketing</a:t>
            </a:r>
          </a:p>
          <a:p>
            <a:r>
              <a:rPr lang="en-US" sz="1600" dirty="0"/>
              <a:t>✅ Deep Learning: AI chatbot for 24/7 customer support</a:t>
            </a:r>
            <a:endParaRPr lang="en-US" sz="1400" dirty="0"/>
          </a:p>
        </p:txBody>
      </p:sp>
    </p:spTree>
    <p:extLst>
      <p:ext uri="{BB962C8B-B14F-4D97-AF65-F5344CB8AC3E}">
        <p14:creationId xmlns:p14="http://schemas.microsoft.com/office/powerpoint/2010/main" val="2046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features and labels in an ML dataset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Features = Inputs | Labels = Predictions</a:t>
            </a:r>
          </a:p>
          <a:p>
            <a:r>
              <a:rPr lang="en-US" sz="1800" dirty="0"/>
              <a:t>✅ Features (Independent Variables): The input data (e.g., square footage, number of bedrooms for house pricing)</a:t>
            </a:r>
          </a:p>
          <a:p>
            <a:r>
              <a:rPr lang="en-US" sz="1800" dirty="0"/>
              <a:t>✅ Labels (Target Variables): The value AI predicts (e.g., house sale price)</a:t>
            </a:r>
          </a:p>
          <a:p>
            <a:r>
              <a:rPr lang="en-US" sz="1800" dirty="0"/>
              <a:t>✅ Structured vs. Unstructured Data: Features can be numerical, categorical, or text-based</a:t>
            </a:r>
          </a:p>
          <a:p>
            <a:r>
              <a:rPr lang="en-US" sz="1800" dirty="0"/>
              <a:t>✅ Example: Adventure Works uses features like workout frequency &amp; diet to predict fitness progress</a:t>
            </a:r>
          </a:p>
        </p:txBody>
      </p:sp>
    </p:spTree>
    <p:extLst>
      <p:ext uri="{BB962C8B-B14F-4D97-AF65-F5344CB8AC3E}">
        <p14:creationId xmlns:p14="http://schemas.microsoft.com/office/powerpoint/2010/main" val="28675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Training vs. validation datasets in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Train AI with one dataset, test with another.</a:t>
            </a:r>
          </a:p>
          <a:p>
            <a:r>
              <a:rPr lang="en-US" sz="1800" dirty="0"/>
              <a:t>✅ Training Dataset: Used to teach the model patterns (typically 70-80% of data)</a:t>
            </a:r>
          </a:p>
          <a:p>
            <a:r>
              <a:rPr lang="en-US" sz="1800" dirty="0"/>
              <a:t>✅ Validation Dataset: Evaluates performance, fine-tunes model (20-30% of data)</a:t>
            </a:r>
          </a:p>
          <a:p>
            <a:r>
              <a:rPr lang="en-US" sz="1800" dirty="0"/>
              <a:t>✅ Avoid Overfitting: A model must generalize beyond training data</a:t>
            </a:r>
          </a:p>
          <a:p>
            <a:r>
              <a:rPr lang="en-US" sz="1800" dirty="0"/>
              <a:t>✅ Example: Contoso splits medical records 80/20 to train &amp; validate a disease prediction AI</a:t>
            </a:r>
          </a:p>
        </p:txBody>
      </p:sp>
    </p:spTree>
    <p:extLst>
      <p:ext uri="{BB962C8B-B14F-4D97-AF65-F5344CB8AC3E}">
        <p14:creationId xmlns:p14="http://schemas.microsoft.com/office/powerpoint/2010/main" val="18690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Capabilities of Automated ML (</a:t>
            </a:r>
            <a:r>
              <a:rPr lang="en-US" dirty="0" err="1"/>
              <a:t>AutoML</a:t>
            </a:r>
            <a:r>
              <a:rPr lang="en-US" dirty="0"/>
              <a: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No-code AI: Let </a:t>
            </a:r>
            <a:r>
              <a:rPr lang="en-US" sz="2000" dirty="0" err="1"/>
              <a:t>AutoML</a:t>
            </a:r>
            <a:r>
              <a:rPr lang="en-US" sz="2000" dirty="0"/>
              <a:t> pick the best model.</a:t>
            </a:r>
          </a:p>
          <a:p>
            <a:r>
              <a:rPr lang="en-US" sz="2000" dirty="0"/>
              <a:t>✅ Automates ML model selection &amp; hyperparameter tuning</a:t>
            </a:r>
          </a:p>
          <a:p>
            <a:r>
              <a:rPr lang="en-US" sz="2000" dirty="0"/>
              <a:t>✅ Great for non-data scientists or fast experimentation</a:t>
            </a:r>
          </a:p>
          <a:p>
            <a:r>
              <a:rPr lang="en-US" sz="2000" dirty="0"/>
              <a:t>✅ Supports regression, classification, &amp; forecasting models</a:t>
            </a:r>
          </a:p>
          <a:p>
            <a:r>
              <a:rPr lang="en-US" sz="2000" dirty="0"/>
              <a:t>✅ Example: </a:t>
            </a:r>
            <a:r>
              <a:rPr lang="en-US" sz="2000" dirty="0" err="1"/>
              <a:t>Fabrikam</a:t>
            </a:r>
            <a:r>
              <a:rPr lang="en-US" sz="2000" dirty="0"/>
              <a:t> detects fraudulent insurance claims in minutes using </a:t>
            </a:r>
            <a:r>
              <a:rPr lang="en-US" sz="2000" dirty="0" err="1"/>
              <a:t>AutoML</a:t>
            </a:r>
            <a:endParaRPr lang="en-US" sz="2000" dirty="0"/>
          </a:p>
        </p:txBody>
      </p:sp>
    </p:spTree>
    <p:extLst>
      <p:ext uri="{BB962C8B-B14F-4D97-AF65-F5344CB8AC3E}">
        <p14:creationId xmlns:p14="http://schemas.microsoft.com/office/powerpoint/2010/main" val="36368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Data &amp; compute services for ML in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Powerful tools for managing ML workloads.</a:t>
            </a:r>
          </a:p>
          <a:p>
            <a:r>
              <a:rPr lang="en-US" sz="1800" dirty="0"/>
              <a:t>✅ </a:t>
            </a:r>
            <a:r>
              <a:rPr lang="en-US" sz="1800" b="1" dirty="0"/>
              <a:t>Azure Databricks</a:t>
            </a:r>
            <a:r>
              <a:rPr lang="en-US" sz="1800" dirty="0"/>
              <a:t>: Scalable Spark-based analytics (big data prep)</a:t>
            </a:r>
          </a:p>
          <a:p>
            <a:r>
              <a:rPr lang="en-US" sz="1800" dirty="0"/>
              <a:t>✅ </a:t>
            </a:r>
            <a:r>
              <a:rPr lang="en-US" sz="1800" b="1" dirty="0"/>
              <a:t>Azure Synapse</a:t>
            </a:r>
            <a:r>
              <a:rPr lang="en-US" sz="1800" dirty="0"/>
              <a:t>: Data warehousing &amp; predictive analytics</a:t>
            </a:r>
          </a:p>
          <a:p>
            <a:r>
              <a:rPr lang="en-US" sz="1800" dirty="0"/>
              <a:t>✅ </a:t>
            </a:r>
            <a:r>
              <a:rPr lang="en-US" sz="1800" b="1" dirty="0"/>
              <a:t>Azure ML Compute</a:t>
            </a:r>
            <a:r>
              <a:rPr lang="en-US" sz="1800" dirty="0"/>
              <a:t>: Auto-scales training workloads</a:t>
            </a:r>
          </a:p>
          <a:p>
            <a:r>
              <a:rPr lang="en-US" sz="1800" dirty="0"/>
              <a:t>✅ </a:t>
            </a:r>
            <a:r>
              <a:rPr lang="en-US" sz="1800" b="1" dirty="0"/>
              <a:t>Example</a:t>
            </a:r>
            <a:r>
              <a:rPr lang="en-US" sz="1800" dirty="0"/>
              <a:t>: </a:t>
            </a:r>
            <a:r>
              <a:rPr lang="en-US" sz="1800" dirty="0" err="1"/>
              <a:t>Proseware</a:t>
            </a:r>
            <a:r>
              <a:rPr lang="en-US" sz="1800" dirty="0"/>
              <a:t> combines Synapse &amp; Databricks to process vast retail sales data for ML predictions</a:t>
            </a:r>
          </a:p>
        </p:txBody>
      </p:sp>
    </p:spTree>
    <p:extLst>
      <p:ext uri="{BB962C8B-B14F-4D97-AF65-F5344CB8AC3E}">
        <p14:creationId xmlns:p14="http://schemas.microsoft.com/office/powerpoint/2010/main" val="414617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23467" cy="463628"/>
          </a:xfrm>
        </p:spPr>
        <p:txBody>
          <a:bodyPr/>
          <a:lstStyle/>
          <a:p>
            <a:r>
              <a:rPr lang="en-US" dirty="0"/>
              <a:t>Model management &amp; deployment in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Deploy, monitor &amp; improve ML models.</a:t>
            </a:r>
          </a:p>
          <a:p>
            <a:r>
              <a:rPr lang="en-US" sz="1800" dirty="0"/>
              <a:t>✅ Model Registry: Track versions of trained models</a:t>
            </a:r>
          </a:p>
          <a:p>
            <a:r>
              <a:rPr lang="en-US" sz="1800" dirty="0"/>
              <a:t>✅ Deploy as Web Services: Host models as REST APIs</a:t>
            </a:r>
          </a:p>
          <a:p>
            <a:r>
              <a:rPr lang="en-US" sz="1800" dirty="0"/>
              <a:t>✅ Monitor Performance: Detect model drift, retrain as needed</a:t>
            </a:r>
          </a:p>
          <a:p>
            <a:r>
              <a:rPr lang="en-US" sz="1800" dirty="0"/>
              <a:t>✅ Example: Wingtip Toys deploys a recommendation AI as an API for its e-commerce site</a:t>
            </a:r>
          </a:p>
        </p:txBody>
      </p:sp>
    </p:spTree>
    <p:extLst>
      <p:ext uri="{BB962C8B-B14F-4D97-AF65-F5344CB8AC3E}">
        <p14:creationId xmlns:p14="http://schemas.microsoft.com/office/powerpoint/2010/main" val="2384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Northwind Streamlines Ops with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Northwind optimizes business with ML.</a:t>
            </a:r>
          </a:p>
          <a:p>
            <a:r>
              <a:rPr lang="en-US" sz="1600" dirty="0"/>
              <a:t>✅ Data Prep: Used Azure Databricks for data cleaning</a:t>
            </a:r>
          </a:p>
          <a:p>
            <a:r>
              <a:rPr lang="en-US" sz="1600" dirty="0"/>
              <a:t>✅ Model Training: Used </a:t>
            </a:r>
            <a:r>
              <a:rPr lang="en-US" sz="1600" dirty="0" err="1"/>
              <a:t>AutoML</a:t>
            </a:r>
            <a:r>
              <a:rPr lang="en-US" sz="1600" dirty="0"/>
              <a:t> for demand forecasting</a:t>
            </a:r>
          </a:p>
          <a:p>
            <a:r>
              <a:rPr lang="en-US" sz="1600" dirty="0"/>
              <a:t>✅ Compute Scaling: Leveraged Azure ML Compute</a:t>
            </a:r>
          </a:p>
          <a:p>
            <a:r>
              <a:rPr lang="en-US" sz="1600" dirty="0"/>
              <a:t>✅ Deployment: Integrated models with business apps</a:t>
            </a:r>
            <a:endParaRPr lang="en-US" sz="1100" dirty="0"/>
          </a:p>
        </p:txBody>
      </p:sp>
    </p:spTree>
    <p:extLst>
      <p:ext uri="{BB962C8B-B14F-4D97-AF65-F5344CB8AC3E}">
        <p14:creationId xmlns:p14="http://schemas.microsoft.com/office/powerpoint/2010/main" val="39656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Classify images by category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Assign images to predefined labels (e.g., dog, cat, tree)</a:t>
            </a:r>
          </a:p>
          <a:p>
            <a:r>
              <a:rPr lang="en-US" sz="1800" dirty="0"/>
              <a:t>✅ </a:t>
            </a:r>
            <a:r>
              <a:rPr lang="en-US" sz="1800" b="1" dirty="0"/>
              <a:t>Medical imaging: </a:t>
            </a:r>
            <a:r>
              <a:rPr lang="en-US" sz="1800" dirty="0"/>
              <a:t>AI detects diseases in X-rays</a:t>
            </a:r>
          </a:p>
          <a:p>
            <a:r>
              <a:rPr lang="en-US" sz="1800" dirty="0"/>
              <a:t>✅ </a:t>
            </a:r>
            <a:r>
              <a:rPr lang="en-US" sz="1800" b="1" dirty="0"/>
              <a:t>Manufacturing</a:t>
            </a:r>
            <a:r>
              <a:rPr lang="en-US" sz="1800" dirty="0"/>
              <a:t>: Sorts products on an assembly line</a:t>
            </a:r>
          </a:p>
          <a:p>
            <a:r>
              <a:rPr lang="en-US" sz="1800" dirty="0"/>
              <a:t>✅ </a:t>
            </a:r>
            <a:r>
              <a:rPr lang="en-US" sz="1800" b="1" dirty="0"/>
              <a:t>Example</a:t>
            </a:r>
            <a:r>
              <a:rPr lang="en-US" sz="1800" dirty="0"/>
              <a:t>: Contoso Games classifies user screenshots to detect which game is being played</a:t>
            </a:r>
          </a:p>
        </p:txBody>
      </p:sp>
    </p:spTree>
    <p:extLst>
      <p:ext uri="{BB962C8B-B14F-4D97-AF65-F5344CB8AC3E}">
        <p14:creationId xmlns:p14="http://schemas.microsoft.com/office/powerpoint/2010/main" val="27196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&amp; track objects within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Draw bounding boxes around detected objects</a:t>
            </a:r>
          </a:p>
          <a:p>
            <a:r>
              <a:rPr lang="en-US" sz="1800" dirty="0"/>
              <a:t>✅ Count objects (e.g., cars in a parking lot)</a:t>
            </a:r>
          </a:p>
          <a:p>
            <a:r>
              <a:rPr lang="en-US" sz="1800" dirty="0"/>
              <a:t>✅ Detect manufacturing defects (quality control in factories)</a:t>
            </a:r>
          </a:p>
          <a:p>
            <a:r>
              <a:rPr lang="en-US" sz="1800" dirty="0"/>
              <a:t>✅ Example: </a:t>
            </a:r>
            <a:r>
              <a:rPr lang="en-US" sz="1800" dirty="0" err="1"/>
              <a:t>Fabrikam</a:t>
            </a:r>
            <a:r>
              <a:rPr lang="en-US" sz="1800" dirty="0"/>
              <a:t> tracks inventory by detecting product boxes in warehouse images</a:t>
            </a:r>
          </a:p>
        </p:txBody>
      </p:sp>
    </p:spTree>
    <p:extLst>
      <p:ext uri="{BB962C8B-B14F-4D97-AF65-F5344CB8AC3E}">
        <p14:creationId xmlns:p14="http://schemas.microsoft.com/office/powerpoint/2010/main" val="36074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&amp; digitize text from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Convert scanned docs into searchable text (PDFs, contracts)</a:t>
            </a:r>
          </a:p>
          <a:p>
            <a:r>
              <a:rPr lang="en-US" sz="1800" dirty="0"/>
              <a:t>✅ Read street signs &amp; license plates from images</a:t>
            </a:r>
          </a:p>
          <a:p>
            <a:r>
              <a:rPr lang="en-US" sz="1800" dirty="0"/>
              <a:t>✅ Process handwritten forms into digital data</a:t>
            </a:r>
          </a:p>
          <a:p>
            <a:r>
              <a:rPr lang="en-US" sz="1800" dirty="0"/>
              <a:t>✅ Example: Wingtip Toys digitizes old product catalogs with OCR for online</a:t>
            </a:r>
          </a:p>
        </p:txBody>
      </p:sp>
    </p:spTree>
    <p:extLst>
      <p:ext uri="{BB962C8B-B14F-4D97-AF65-F5344CB8AC3E}">
        <p14:creationId xmlns:p14="http://schemas.microsoft.com/office/powerpoint/2010/main" val="2623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Detect &amp; analyze faces in images or video</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&amp; count faces in photos or surveillance footage</a:t>
            </a:r>
          </a:p>
          <a:p>
            <a:r>
              <a:rPr lang="en-US" sz="1800" dirty="0"/>
              <a:t>✅ Estimate age, gender, &amp; emotions from facial data</a:t>
            </a:r>
          </a:p>
          <a:p>
            <a:r>
              <a:rPr lang="en-US" sz="1800" dirty="0"/>
              <a:t>✅ Use face recognition for security access</a:t>
            </a:r>
          </a:p>
          <a:p>
            <a:r>
              <a:rPr lang="en-US" sz="1800" dirty="0"/>
              <a:t>✅ Example: Northwind Traders personalizes in-store ads by estimating customer demographics from facial analysis</a:t>
            </a:r>
          </a:p>
        </p:txBody>
      </p:sp>
    </p:spTree>
    <p:extLst>
      <p:ext uri="{BB962C8B-B14F-4D97-AF65-F5344CB8AC3E}">
        <p14:creationId xmlns:p14="http://schemas.microsoft.com/office/powerpoint/2010/main" val="28989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87372" cy="463628"/>
          </a:xfrm>
        </p:spPr>
        <p:txBody>
          <a:bodyPr/>
          <a:lstStyle/>
          <a:p>
            <a:r>
              <a:rPr lang="en-US" sz="2400" dirty="0"/>
              <a:t>Prebuilt &amp; customizable AI for image analysis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images: Generate tags, descriptions, &amp; objects</a:t>
            </a:r>
          </a:p>
          <a:p>
            <a:r>
              <a:rPr lang="en-US" sz="1800" dirty="0"/>
              <a:t>✅ Recognize celebrities &amp; landmarks</a:t>
            </a:r>
          </a:p>
          <a:p>
            <a:r>
              <a:rPr lang="en-US" sz="1800" dirty="0"/>
              <a:t>✅ Extract text (OCR) &amp; moderate content</a:t>
            </a:r>
          </a:p>
          <a:p>
            <a:r>
              <a:rPr lang="en-US" sz="1800" dirty="0"/>
              <a:t>✅ Example: </a:t>
            </a:r>
            <a:r>
              <a:rPr lang="en-US" sz="1800" dirty="0" err="1"/>
              <a:t>Proseware</a:t>
            </a:r>
            <a:r>
              <a:rPr lang="en-US" sz="1800" dirty="0"/>
              <a:t> auto-tags product images to improve e-commerce searchability</a:t>
            </a:r>
          </a:p>
        </p:txBody>
      </p:sp>
    </p:spTree>
    <p:extLst>
      <p:ext uri="{BB962C8B-B14F-4D97-AF65-F5344CB8AC3E}">
        <p14:creationId xmlns:p14="http://schemas.microsoft.com/office/powerpoint/2010/main" val="372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AI-powered face detection &amp; recognition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Detect &amp; track faces with high accuracy</a:t>
            </a:r>
          </a:p>
          <a:p>
            <a:r>
              <a:rPr lang="en-US" sz="1800" dirty="0"/>
              <a:t>✅ Analyze attributes: Age, gender, emotion, accessories (e.g., glasses)</a:t>
            </a:r>
          </a:p>
          <a:p>
            <a:r>
              <a:rPr lang="en-US" sz="1800" dirty="0"/>
              <a:t>✅ Enable secure authentication using facial recognition</a:t>
            </a:r>
          </a:p>
          <a:p>
            <a:r>
              <a:rPr lang="en-US" sz="1800" dirty="0"/>
              <a:t>✅ Example: Contoso Bank verifies customer identity using Azure Face API</a:t>
            </a:r>
          </a:p>
        </p:txBody>
      </p:sp>
    </p:spTree>
    <p:extLst>
      <p:ext uri="{BB962C8B-B14F-4D97-AF65-F5344CB8AC3E}">
        <p14:creationId xmlns:p14="http://schemas.microsoft.com/office/powerpoint/2010/main" val="31157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62648" cy="463628"/>
          </a:xfrm>
        </p:spPr>
        <p:txBody>
          <a:bodyPr/>
          <a:lstStyle/>
          <a:p>
            <a:r>
              <a:rPr lang="en-US" dirty="0"/>
              <a:t>Case Study: Northwind Uses AI Vision for Search</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Northwind automates product image tagging.</a:t>
            </a:r>
          </a:p>
          <a:p>
            <a:r>
              <a:rPr lang="en-US" sz="1800" dirty="0"/>
              <a:t>✅ Vision API analyzes uploaded product images</a:t>
            </a:r>
          </a:p>
          <a:p>
            <a:r>
              <a:rPr lang="en-US" sz="1800" dirty="0"/>
              <a:t>✅ Object detection identifies product types</a:t>
            </a:r>
          </a:p>
          <a:p>
            <a:r>
              <a:rPr lang="en-US" sz="1800" dirty="0"/>
              <a:t>✅ OCR extracts text from packaging labels</a:t>
            </a:r>
          </a:p>
          <a:p>
            <a:r>
              <a:rPr lang="en-US" sz="1800" dirty="0"/>
              <a:t>✅ Face detection personalizes user experience</a:t>
            </a:r>
          </a:p>
        </p:txBody>
      </p:sp>
    </p:spTree>
    <p:extLst>
      <p:ext uri="{BB962C8B-B14F-4D97-AF65-F5344CB8AC3E}">
        <p14:creationId xmlns:p14="http://schemas.microsoft.com/office/powerpoint/2010/main" val="39355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important keywords from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Summarize long documents by pulling key themes</a:t>
            </a:r>
          </a:p>
          <a:p>
            <a:r>
              <a:rPr lang="en-US" sz="1800" dirty="0"/>
              <a:t>✅ Analyze customer feedback for product insights</a:t>
            </a:r>
          </a:p>
          <a:p>
            <a:r>
              <a:rPr lang="en-US" sz="1800" dirty="0"/>
              <a:t>✅ Identify trending topics in social media discussions</a:t>
            </a:r>
          </a:p>
          <a:p>
            <a:r>
              <a:rPr lang="en-US" sz="1800" dirty="0"/>
              <a:t>✅ Example: Northwind Traders uses key phrase extraction to analyze product reviews &amp; identify customer preferences</a:t>
            </a:r>
          </a:p>
        </p:txBody>
      </p:sp>
    </p:spTree>
    <p:extLst>
      <p:ext uri="{BB962C8B-B14F-4D97-AF65-F5344CB8AC3E}">
        <p14:creationId xmlns:p14="http://schemas.microsoft.com/office/powerpoint/2010/main" val="40854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Detect important entities in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Recognize people, companies, places, &amp; dates from unstructured text</a:t>
            </a:r>
          </a:p>
          <a:p>
            <a:r>
              <a:rPr lang="en-US" sz="1800" dirty="0"/>
              <a:t>✅ Categorize key terms into predefined groups (e.g., financial, medical)</a:t>
            </a:r>
          </a:p>
          <a:p>
            <a:r>
              <a:rPr lang="en-US" sz="1800" dirty="0"/>
              <a:t>✅ Improve search relevance by linking entities to structured data</a:t>
            </a:r>
          </a:p>
          <a:p>
            <a:r>
              <a:rPr lang="en-US" sz="1800" dirty="0"/>
              <a:t>✅ Example: </a:t>
            </a:r>
            <a:r>
              <a:rPr lang="en-US" sz="1800" dirty="0" err="1"/>
              <a:t>Proseware</a:t>
            </a:r>
            <a:r>
              <a:rPr lang="en-US" sz="1800" dirty="0"/>
              <a:t> analyzes legal contracts to extract key clauses &amp; entities (e.g., company names, contract dates).</a:t>
            </a:r>
          </a:p>
        </p:txBody>
      </p:sp>
    </p:spTree>
    <p:extLst>
      <p:ext uri="{BB962C8B-B14F-4D97-AF65-F5344CB8AC3E}">
        <p14:creationId xmlns:p14="http://schemas.microsoft.com/office/powerpoint/2010/main" val="33903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Determine if text is positive, negative, or neutral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customer sentiment in product reviews &amp; social media</a:t>
            </a:r>
          </a:p>
          <a:p>
            <a:r>
              <a:rPr lang="en-US" sz="1800" dirty="0"/>
              <a:t>✅ Prioritize customer support requests based on urgency &amp; tone</a:t>
            </a:r>
          </a:p>
          <a:p>
            <a:r>
              <a:rPr lang="en-US" sz="1800" dirty="0"/>
              <a:t>✅ Monitor brand reputation in real-time</a:t>
            </a:r>
          </a:p>
          <a:p>
            <a:r>
              <a:rPr lang="en-US" sz="1800" dirty="0"/>
              <a:t>✅ Example: Contoso Bank flags negative customer reviews to escalate urgent complaints.</a:t>
            </a:r>
          </a:p>
        </p:txBody>
      </p:sp>
    </p:spTree>
    <p:extLst>
      <p:ext uri="{BB962C8B-B14F-4D97-AF65-F5344CB8AC3E}">
        <p14:creationId xmlns:p14="http://schemas.microsoft.com/office/powerpoint/2010/main" val="20279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32944" cy="463628"/>
          </a:xfrm>
        </p:spPr>
        <p:txBody>
          <a:bodyPr/>
          <a:lstStyle/>
          <a:p>
            <a:r>
              <a:rPr lang="en-US" dirty="0"/>
              <a:t>Generate human-like text &amp; understand context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 chatbots &amp; virtual assistants</a:t>
            </a:r>
          </a:p>
          <a:p>
            <a:r>
              <a:rPr lang="en-US" sz="1800" dirty="0"/>
              <a:t>✅ Summarize documents automatically</a:t>
            </a:r>
          </a:p>
          <a:p>
            <a:r>
              <a:rPr lang="en-US" sz="1800" dirty="0"/>
              <a:t>✅ Generate creative text for content creation</a:t>
            </a:r>
          </a:p>
          <a:p>
            <a:r>
              <a:rPr lang="en-US" sz="1800" dirty="0"/>
              <a:t>✅ Example: Wingtip Toys’ chatbot uses language modeling to provide conversational product recommendations.</a:t>
            </a:r>
          </a:p>
        </p:txBody>
      </p:sp>
    </p:spTree>
    <p:extLst>
      <p:ext uri="{BB962C8B-B14F-4D97-AF65-F5344CB8AC3E}">
        <p14:creationId xmlns:p14="http://schemas.microsoft.com/office/powerpoint/2010/main" val="18217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speech to text &amp; vice versa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Transcribe audio calls or voice commands</a:t>
            </a:r>
          </a:p>
          <a:p>
            <a:r>
              <a:rPr lang="en-US" sz="1800" dirty="0"/>
              <a:t>✅ Enable hands-free interactions in applications</a:t>
            </a:r>
          </a:p>
          <a:p>
            <a:r>
              <a:rPr lang="en-US" sz="1800" dirty="0"/>
              <a:t>✅ Power virtual assistants &amp; voice interfaces</a:t>
            </a:r>
          </a:p>
          <a:p>
            <a:r>
              <a:rPr lang="en-US" sz="1800" dirty="0"/>
              <a:t>✅ Example: </a:t>
            </a:r>
            <a:r>
              <a:rPr lang="en-US" sz="1800" dirty="0" err="1"/>
              <a:t>Fabrikam</a:t>
            </a:r>
            <a:r>
              <a:rPr lang="en-US" sz="1800" dirty="0"/>
              <a:t> allows users to search products in its mobile app using voice commands.</a:t>
            </a:r>
          </a:p>
        </p:txBody>
      </p:sp>
    </p:spTree>
    <p:extLst>
      <p:ext uri="{BB962C8B-B14F-4D97-AF65-F5344CB8AC3E}">
        <p14:creationId xmlns:p14="http://schemas.microsoft.com/office/powerpoint/2010/main" val="17880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text between languages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Break language barriers in real-time communication</a:t>
            </a:r>
          </a:p>
          <a:p>
            <a:r>
              <a:rPr lang="en-US" sz="1800" dirty="0"/>
              <a:t>✅ Localize content for international users</a:t>
            </a:r>
          </a:p>
          <a:p>
            <a:r>
              <a:rPr lang="en-US" sz="1800" dirty="0"/>
              <a:t>✅ Translate customer inquiries for global support teams</a:t>
            </a:r>
          </a:p>
          <a:p>
            <a:r>
              <a:rPr lang="en-US" sz="1800" dirty="0"/>
              <a:t>✅ Example: Woodgrove Travel offers its website in multiple languages using Azure AI Translation.</a:t>
            </a:r>
          </a:p>
        </p:txBody>
      </p:sp>
    </p:spTree>
    <p:extLst>
      <p:ext uri="{BB962C8B-B14F-4D97-AF65-F5344CB8AC3E}">
        <p14:creationId xmlns:p14="http://schemas.microsoft.com/office/powerpoint/2010/main" val="15888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Comprehensive NLP services from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Pre-built models for text analytics (sentiment, key phrases, entities)</a:t>
            </a:r>
          </a:p>
          <a:p>
            <a:r>
              <a:rPr lang="en-US" sz="1800" dirty="0"/>
              <a:t>✅ Supports chatbot building (</a:t>
            </a:r>
            <a:r>
              <a:rPr lang="en-US" sz="1800" dirty="0" err="1"/>
              <a:t>QnA</a:t>
            </a:r>
            <a:r>
              <a:rPr lang="en-US" sz="1800" dirty="0"/>
              <a:t> Maker, Conversational AI)</a:t>
            </a:r>
          </a:p>
          <a:p>
            <a:r>
              <a:rPr lang="en-US" sz="1800" dirty="0"/>
              <a:t>✅ Custom models for domain-specific text analysis</a:t>
            </a:r>
          </a:p>
          <a:p>
            <a:r>
              <a:rPr lang="en-US" sz="1800" dirty="0"/>
              <a:t>✅ Example: Northwind Traders’ chatbot uses AI Language to analyze customer support questions.</a:t>
            </a:r>
          </a:p>
        </p:txBody>
      </p:sp>
    </p:spTree>
    <p:extLst>
      <p:ext uri="{BB962C8B-B14F-4D97-AF65-F5344CB8AC3E}">
        <p14:creationId xmlns:p14="http://schemas.microsoft.com/office/powerpoint/2010/main" val="4986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Advanced speech recognition &amp; synthesis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Speech-to-text &amp; text-to-speech conversion</a:t>
            </a:r>
          </a:p>
          <a:p>
            <a:r>
              <a:rPr lang="en-US" sz="1800" dirty="0"/>
              <a:t>✅ Customizable voices &amp; accents</a:t>
            </a:r>
          </a:p>
          <a:p>
            <a:r>
              <a:rPr lang="en-US" sz="1800" dirty="0"/>
              <a:t>✅ Speaker identification for security &amp; personalization</a:t>
            </a:r>
          </a:p>
          <a:p>
            <a:r>
              <a:rPr lang="en-US" sz="1800" dirty="0"/>
              <a:t>✅ Example: Contoso Games integrates Azure AI Speech to allow gamers to issue voice commands.</a:t>
            </a:r>
          </a:p>
        </p:txBody>
      </p:sp>
    </p:spTree>
    <p:extLst>
      <p:ext uri="{BB962C8B-B14F-4D97-AF65-F5344CB8AC3E}">
        <p14:creationId xmlns:p14="http://schemas.microsoft.com/office/powerpoint/2010/main" val="25321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39624" cy="463628"/>
          </a:xfrm>
        </p:spPr>
        <p:txBody>
          <a:bodyPr/>
          <a:lstStyle/>
          <a:p>
            <a:r>
              <a:rPr lang="en-US" sz="2000" dirty="0"/>
              <a:t>Case Study: Contoso Health Streamlines Patient Consultations with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Speech-to-Text: </a:t>
            </a:r>
            <a:r>
              <a:rPr lang="en-US" sz="1600" dirty="0"/>
              <a:t>Converts doctor-patient consultations into transcribed notes</a:t>
            </a:r>
          </a:p>
          <a:p>
            <a:r>
              <a:rPr lang="en-US" sz="1600" dirty="0"/>
              <a:t>✅ </a:t>
            </a:r>
            <a:r>
              <a:rPr lang="en-US" sz="1600" b="1" dirty="0"/>
              <a:t>Text Analytics: </a:t>
            </a:r>
            <a:r>
              <a:rPr lang="en-US" sz="1600" dirty="0"/>
              <a:t>Extracts medical conditions &amp; symptoms from transcripts</a:t>
            </a:r>
          </a:p>
          <a:p>
            <a:r>
              <a:rPr lang="en-US" sz="1600" dirty="0"/>
              <a:t>✅ </a:t>
            </a:r>
            <a:r>
              <a:rPr lang="en-US" sz="1600" b="1" dirty="0"/>
              <a:t>Knowledge Mining: </a:t>
            </a:r>
            <a:r>
              <a:rPr lang="en-US" sz="1600" dirty="0"/>
              <a:t>Searches past consultations for similar cases</a:t>
            </a:r>
            <a:endParaRPr lang="en-US" sz="1100" dirty="0"/>
          </a:p>
        </p:txBody>
      </p:sp>
    </p:spTree>
    <p:extLst>
      <p:ext uri="{BB962C8B-B14F-4D97-AF65-F5344CB8AC3E}">
        <p14:creationId xmlns:p14="http://schemas.microsoft.com/office/powerpoint/2010/main" val="39504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26576" cy="463628"/>
          </a:xfrm>
        </p:spPr>
        <p:txBody>
          <a:bodyPr/>
          <a:lstStyle/>
          <a:p>
            <a:r>
              <a:rPr lang="en-US" dirty="0"/>
              <a:t>AI that creates new content from learned patterns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8249"/>
            <a:ext cx="7962648" cy="4310743"/>
          </a:xfrm>
        </p:spPr>
        <p:txBody>
          <a:bodyPr vert="horz" lIns="91440" tIns="45720" rIns="91440" bIns="45720" rtlCol="0" anchor="t">
            <a:noAutofit/>
          </a:bodyPr>
          <a:lstStyle/>
          <a:p>
            <a:r>
              <a:rPr lang="en-US" sz="1800" dirty="0"/>
              <a:t>✅ Generates text, images, code, and audio from patterns in data</a:t>
            </a:r>
          </a:p>
          <a:p>
            <a:r>
              <a:rPr lang="en-US" sz="1800" dirty="0"/>
              <a:t>✅ Trained on massive datasets to mimic styles, structures, and creativity</a:t>
            </a:r>
          </a:p>
          <a:p>
            <a:r>
              <a:rPr lang="en-US" sz="1800" dirty="0"/>
              <a:t>✅ Includes Large Language Models (LLMs) (e.g., GPT-4) &amp; image generators (e.g., DALL·E)</a:t>
            </a:r>
          </a:p>
          <a:p>
            <a:r>
              <a:rPr lang="en-US" sz="1800" dirty="0"/>
              <a:t>✅ Example: </a:t>
            </a:r>
            <a:r>
              <a:rPr lang="en-US" sz="1800" dirty="0" err="1"/>
              <a:t>Proseware</a:t>
            </a:r>
            <a:r>
              <a:rPr lang="en-US" sz="1800" dirty="0"/>
              <a:t> uses generative AI to generate product descriptions, saving writers time.</a:t>
            </a:r>
          </a:p>
        </p:txBody>
      </p:sp>
    </p:spTree>
    <p:extLst>
      <p:ext uri="{BB962C8B-B14F-4D97-AF65-F5344CB8AC3E}">
        <p14:creationId xmlns:p14="http://schemas.microsoft.com/office/powerpoint/2010/main" val="36176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B4-61F1-568D-2712-FA24181059F3}"/>
              </a:ext>
            </a:extLst>
          </p:cNvPr>
          <p:cNvSpPr>
            <a:spLocks noGrp="1"/>
          </p:cNvSpPr>
          <p:nvPr>
            <p:ph type="title"/>
          </p:nvPr>
        </p:nvSpPr>
        <p:spPr/>
        <p:txBody>
          <a:bodyPr/>
          <a:lstStyle/>
          <a:p>
            <a:r>
              <a:rPr lang="en-US" dirty="0"/>
              <a:t>Generative AI (LLM) architecture</a:t>
            </a:r>
          </a:p>
        </p:txBody>
      </p:sp>
      <p:pic>
        <p:nvPicPr>
          <p:cNvPr id="5" name="Picture 4">
            <a:extLst>
              <a:ext uri="{FF2B5EF4-FFF2-40B4-BE49-F238E27FC236}">
                <a16:creationId xmlns:a16="http://schemas.microsoft.com/office/drawing/2014/main" id="{6E67C6DA-A89B-A9E6-E907-64C17A8D5141}"/>
              </a:ext>
            </a:extLst>
          </p:cNvPr>
          <p:cNvPicPr>
            <a:picLocks noChangeAspect="1"/>
          </p:cNvPicPr>
          <p:nvPr/>
        </p:nvPicPr>
        <p:blipFill>
          <a:blip r:embed="rId2"/>
          <a:stretch>
            <a:fillRect/>
          </a:stretch>
        </p:blipFill>
        <p:spPr>
          <a:xfrm>
            <a:off x="0" y="2209183"/>
            <a:ext cx="9144000" cy="725133"/>
          </a:xfrm>
          <a:prstGeom prst="rect">
            <a:avLst/>
          </a:prstGeom>
        </p:spPr>
      </p:pic>
    </p:spTree>
    <p:extLst>
      <p:ext uri="{BB962C8B-B14F-4D97-AF65-F5344CB8AC3E}">
        <p14:creationId xmlns:p14="http://schemas.microsoft.com/office/powerpoint/2010/main" val="1871893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Where generative AI is transforming industries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Content Creation</a:t>
            </a:r>
            <a:r>
              <a:rPr lang="en-US" sz="1600" dirty="0"/>
              <a:t>: AI writes blogs, marketing copy, and social media posts</a:t>
            </a:r>
          </a:p>
          <a:p>
            <a:r>
              <a:rPr lang="en-US" sz="1600" dirty="0"/>
              <a:t>✅ </a:t>
            </a:r>
            <a:r>
              <a:rPr lang="en-US" sz="1600" b="1" dirty="0"/>
              <a:t>Image Generation</a:t>
            </a:r>
            <a:r>
              <a:rPr lang="en-US" sz="1600" dirty="0"/>
              <a:t>: Create custom product visuals &amp; artwork</a:t>
            </a:r>
          </a:p>
          <a:p>
            <a:r>
              <a:rPr lang="en-US" sz="1600" dirty="0"/>
              <a:t>✅ </a:t>
            </a:r>
            <a:r>
              <a:rPr lang="en-US" sz="1600" b="1" dirty="0"/>
              <a:t>Writing Assistance</a:t>
            </a:r>
            <a:r>
              <a:rPr lang="en-US" sz="1600" dirty="0"/>
              <a:t>: Summarize text, improve grammar, and translate languages</a:t>
            </a:r>
          </a:p>
          <a:p>
            <a:r>
              <a:rPr lang="en-US" sz="1600" dirty="0"/>
              <a:t>✅ </a:t>
            </a:r>
            <a:r>
              <a:rPr lang="en-US" sz="1600" b="1" dirty="0"/>
              <a:t>Code Generation: </a:t>
            </a:r>
            <a:r>
              <a:rPr lang="en-US" sz="1600" dirty="0"/>
              <a:t>Suggest, complete, and debug code for developers</a:t>
            </a:r>
          </a:p>
          <a:p>
            <a:r>
              <a:rPr lang="en-US" sz="1600" dirty="0"/>
              <a:t>✅ </a:t>
            </a:r>
            <a:r>
              <a:rPr lang="en-US" sz="1600" b="1" dirty="0"/>
              <a:t>Example</a:t>
            </a:r>
            <a:r>
              <a:rPr lang="en-US" sz="1600" dirty="0"/>
              <a:t>: </a:t>
            </a:r>
            <a:r>
              <a:rPr lang="en-US" sz="1600" dirty="0" err="1"/>
              <a:t>Fabrikam</a:t>
            </a:r>
            <a:r>
              <a:rPr lang="en-US" sz="1600" dirty="0"/>
              <a:t> uses AI-generated code to accelerate software development.</a:t>
            </a:r>
            <a:endParaRPr lang="en-US" sz="1400" dirty="0"/>
          </a:p>
        </p:txBody>
      </p:sp>
    </p:spTree>
    <p:extLst>
      <p:ext uri="{BB962C8B-B14F-4D97-AF65-F5344CB8AC3E}">
        <p14:creationId xmlns:p14="http://schemas.microsoft.com/office/powerpoint/2010/main" val="6412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Balancing innovation with ethical AI practices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4"/>
            <a:ext cx="7962648" cy="4310743"/>
          </a:xfrm>
        </p:spPr>
        <p:txBody>
          <a:bodyPr vert="horz" lIns="91440" tIns="45720" rIns="91440" bIns="45720" rtlCol="0" anchor="t">
            <a:noAutofit/>
          </a:bodyPr>
          <a:lstStyle/>
          <a:p>
            <a:r>
              <a:rPr lang="en-US" sz="1600" dirty="0"/>
              <a:t>✅ </a:t>
            </a:r>
            <a:r>
              <a:rPr lang="en-US" sz="1600" b="1" dirty="0"/>
              <a:t>Bias &amp; Fairness: </a:t>
            </a:r>
            <a:r>
              <a:rPr lang="en-US" sz="1600" dirty="0"/>
              <a:t>Models inherit biases from training data—monitor &amp; mitigate them</a:t>
            </a:r>
          </a:p>
          <a:p>
            <a:r>
              <a:rPr lang="en-US" sz="1600" dirty="0"/>
              <a:t>✅ </a:t>
            </a:r>
            <a:r>
              <a:rPr lang="en-US" sz="1600" b="1" dirty="0"/>
              <a:t>Misinformation Risks</a:t>
            </a:r>
            <a:r>
              <a:rPr lang="en-US" sz="1600" dirty="0"/>
              <a:t>: AI can create misleading text, deepfakes, and synthetic media</a:t>
            </a:r>
          </a:p>
          <a:p>
            <a:r>
              <a:rPr lang="en-US" sz="1600" dirty="0"/>
              <a:t>✅ </a:t>
            </a:r>
            <a:r>
              <a:rPr lang="en-US" sz="1600" b="1" dirty="0"/>
              <a:t>Intellectual Property (IP): </a:t>
            </a:r>
            <a:r>
              <a:rPr lang="en-US" sz="1600" dirty="0"/>
              <a:t>Address legal concerns around AI-generated content ownership</a:t>
            </a:r>
          </a:p>
          <a:p>
            <a:r>
              <a:rPr lang="en-US" sz="1600" dirty="0"/>
              <a:t>✅ </a:t>
            </a:r>
            <a:r>
              <a:rPr lang="en-US" sz="1600" b="1" dirty="0"/>
              <a:t>Example</a:t>
            </a:r>
            <a:r>
              <a:rPr lang="en-US" sz="1600" dirty="0"/>
              <a:t>: Wingtip Toys carefully reviews AI-generated images to prevent brand inconsistencies &amp; bias.</a:t>
            </a:r>
            <a:endParaRPr lang="en-US" sz="1400" dirty="0"/>
          </a:p>
        </p:txBody>
      </p:sp>
    </p:spTree>
    <p:extLst>
      <p:ext uri="{BB962C8B-B14F-4D97-AF65-F5344CB8AC3E}">
        <p14:creationId xmlns:p14="http://schemas.microsoft.com/office/powerpoint/2010/main" val="7005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5"/>
            <a:ext cx="8291875" cy="526241"/>
          </a:xfrm>
        </p:spPr>
        <p:txBody>
          <a:bodyPr/>
          <a:lstStyle/>
          <a:p>
            <a:r>
              <a:rPr lang="en-US" sz="2000" dirty="0"/>
              <a:t>Case Study:  Northwind Traders Leverages Generative AI for Marketing Innovation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842554"/>
            <a:ext cx="7962648" cy="4212773"/>
          </a:xfrm>
        </p:spPr>
        <p:txBody>
          <a:bodyPr vert="horz" lIns="91440" tIns="45720" rIns="91440" bIns="45720" rtlCol="0" anchor="t">
            <a:noAutofit/>
          </a:bodyPr>
          <a:lstStyle/>
          <a:p>
            <a:r>
              <a:rPr lang="en-US" sz="1800" dirty="0"/>
              <a:t>📌 Scaling content creation with AI while maintaining ethical standards.</a:t>
            </a:r>
          </a:p>
          <a:p>
            <a:r>
              <a:rPr lang="en-US" sz="1800" dirty="0"/>
              <a:t>✅ </a:t>
            </a:r>
            <a:r>
              <a:rPr lang="en-US" sz="1800" b="1" dirty="0"/>
              <a:t>Challenge</a:t>
            </a:r>
            <a:r>
              <a:rPr lang="en-US" sz="1800" dirty="0"/>
              <a:t>: Create diverse, engaging marketing visuals at low cost</a:t>
            </a:r>
          </a:p>
          <a:p>
            <a:r>
              <a:rPr lang="en-US" sz="1800" dirty="0"/>
              <a:t>✅ </a:t>
            </a:r>
            <a:r>
              <a:rPr lang="en-US" sz="1800" b="1" dirty="0"/>
              <a:t>Solution</a:t>
            </a:r>
            <a:r>
              <a:rPr lang="en-US" sz="1800" dirty="0"/>
              <a:t>: AI-generated images based on text prompts + manual review for branding &amp; ethics</a:t>
            </a:r>
          </a:p>
          <a:p>
            <a:r>
              <a:rPr lang="en-US" sz="1800" dirty="0"/>
              <a:t>✅ </a:t>
            </a:r>
            <a:r>
              <a:rPr lang="en-US" sz="1800" b="1" dirty="0"/>
              <a:t>Results</a:t>
            </a:r>
            <a:r>
              <a:rPr lang="en-US" sz="1800" dirty="0"/>
              <a:t>: Scaled marketing campaigns while ensuring responsible AI use</a:t>
            </a:r>
            <a:endParaRPr lang="en-US" sz="1600" dirty="0"/>
          </a:p>
        </p:txBody>
      </p:sp>
    </p:spTree>
    <p:extLst>
      <p:ext uri="{BB962C8B-B14F-4D97-AF65-F5344CB8AC3E}">
        <p14:creationId xmlns:p14="http://schemas.microsoft.com/office/powerpoint/2010/main" val="6771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20029" cy="463628"/>
          </a:xfrm>
        </p:spPr>
        <p:txBody>
          <a:bodyPr/>
          <a:lstStyle/>
          <a:p>
            <a:r>
              <a:rPr lang="en-US" dirty="0"/>
              <a:t>Generate high-quality text with GPT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Writes blog posts, marketing copy, and summaries</a:t>
            </a:r>
          </a:p>
          <a:p>
            <a:r>
              <a:rPr lang="en-US" sz="1800" dirty="0"/>
              <a:t>✅ Translates languages &amp; answers complex questions</a:t>
            </a:r>
          </a:p>
          <a:p>
            <a:r>
              <a:rPr lang="en-US" sz="1800" dirty="0"/>
              <a:t>✅ Customizable for chatbots, customer service, and content creation</a:t>
            </a:r>
          </a:p>
          <a:p>
            <a:r>
              <a:rPr lang="en-US" sz="1800" dirty="0"/>
              <a:t>✅ </a:t>
            </a:r>
            <a:r>
              <a:rPr lang="en-US" sz="1800" b="1" dirty="0"/>
              <a:t>Example</a:t>
            </a:r>
            <a:r>
              <a:rPr lang="en-US" sz="1800" dirty="0"/>
              <a:t>: Wingtip Toys generates playful product descriptions using Azure OpenAI GPT-4o.</a:t>
            </a:r>
          </a:p>
        </p:txBody>
      </p:sp>
    </p:spTree>
    <p:extLst>
      <p:ext uri="{BB962C8B-B14F-4D97-AF65-F5344CB8AC3E}">
        <p14:creationId xmlns:p14="http://schemas.microsoft.com/office/powerpoint/2010/main" val="175913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13052" cy="463628"/>
          </a:xfrm>
        </p:spPr>
        <p:txBody>
          <a:bodyPr/>
          <a:lstStyle/>
          <a:p>
            <a:r>
              <a:rPr lang="en-US" dirty="0"/>
              <a:t>Accelerate development with GPT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Python, JavaScript, and other code from plain-language prompts</a:t>
            </a:r>
          </a:p>
          <a:p>
            <a:r>
              <a:rPr lang="en-US" sz="1800" dirty="0"/>
              <a:t>✅ Explains complex code &amp; assists with debugging</a:t>
            </a:r>
          </a:p>
          <a:p>
            <a:r>
              <a:rPr lang="en-US" sz="1800" dirty="0"/>
              <a:t>✅ Boosts developer productivity with boilerplate generation</a:t>
            </a:r>
          </a:p>
          <a:p>
            <a:r>
              <a:rPr lang="en-US" sz="1800" dirty="0"/>
              <a:t>✅ Example: </a:t>
            </a:r>
            <a:r>
              <a:rPr lang="en-US" sz="1800" dirty="0" err="1"/>
              <a:t>Fabrikam</a:t>
            </a:r>
            <a:r>
              <a:rPr lang="en-US" sz="1800" dirty="0"/>
              <a:t> developers use Azure OpenAI Service Codex model to automate repetitive coding tasks &amp; reduce errors.</a:t>
            </a:r>
          </a:p>
        </p:txBody>
      </p:sp>
    </p:spTree>
    <p:extLst>
      <p:ext uri="{BB962C8B-B14F-4D97-AF65-F5344CB8AC3E}">
        <p14:creationId xmlns:p14="http://schemas.microsoft.com/office/powerpoint/2010/main" val="15903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unique artwork &amp; photorealistic images from text</a:t>
            </a:r>
          </a:p>
          <a:p>
            <a:r>
              <a:rPr lang="en-US" sz="1800" dirty="0"/>
              <a:t>✅ Combines styles, concepts &amp; objects seamlessly</a:t>
            </a:r>
          </a:p>
          <a:p>
            <a:r>
              <a:rPr lang="en-US" sz="1800" dirty="0"/>
              <a:t>✅ Used in marketing, game design &amp; content creation</a:t>
            </a:r>
          </a:p>
          <a:p>
            <a:r>
              <a:rPr lang="en-US" sz="1800" dirty="0"/>
              <a:t>✅ Example: Contoso Games generates concept art &amp; in-game assets using DALL-E.</a:t>
            </a:r>
          </a:p>
        </p:txBody>
      </p:sp>
    </p:spTree>
    <p:extLst>
      <p:ext uri="{BB962C8B-B14F-4D97-AF65-F5344CB8AC3E}">
        <p14:creationId xmlns:p14="http://schemas.microsoft.com/office/powerpoint/2010/main" val="4197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t>
            </a:r>
            <a:r>
              <a:rPr lang="en-US" sz="1800" b="1" dirty="0"/>
              <a:t>Challenge</a:t>
            </a:r>
            <a:r>
              <a:rPr lang="en-US" sz="1800" dirty="0"/>
              <a:t>: Create diverse, engaging marketing visuals cost-effectively</a:t>
            </a:r>
          </a:p>
          <a:p>
            <a:r>
              <a:rPr lang="en-US" sz="1800" dirty="0"/>
              <a:t>✅ </a:t>
            </a:r>
            <a:r>
              <a:rPr lang="en-US" sz="1800" b="1" dirty="0"/>
              <a:t>Solution</a:t>
            </a:r>
            <a:r>
              <a:rPr lang="en-US" sz="1800" dirty="0"/>
              <a:t>: AI-generated images using DALL·E with branding safeguards</a:t>
            </a:r>
          </a:p>
          <a:p>
            <a:r>
              <a:rPr lang="en-US" sz="1800" dirty="0"/>
              <a:t>✅ </a:t>
            </a:r>
            <a:r>
              <a:rPr lang="en-US" sz="1800" b="1" dirty="0"/>
              <a:t>Results</a:t>
            </a:r>
            <a:r>
              <a:rPr lang="en-US" sz="1800" dirty="0"/>
              <a:t>: Faster campaign development with consistent, high-quality visuals</a:t>
            </a:r>
          </a:p>
        </p:txBody>
      </p:sp>
    </p:spTree>
    <p:extLst>
      <p:ext uri="{BB962C8B-B14F-4D97-AF65-F5344CB8AC3E}">
        <p14:creationId xmlns:p14="http://schemas.microsoft.com/office/powerpoint/2010/main" val="24401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403806943"/>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11107</TotalTime>
  <Words>5006</Words>
  <Application>Microsoft Office PowerPoint</Application>
  <PresentationFormat>On-screen Show (16:9)</PresentationFormat>
  <Paragraphs>495</Paragraphs>
  <Slides>89</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Thank you!</vt:lpstr>
      <vt:lpstr> </vt:lpstr>
      <vt:lpstr> </vt:lpstr>
      <vt:lpstr> </vt:lpstr>
      <vt:lpstr> </vt:lpstr>
      <vt:lpstr> </vt:lpstr>
      <vt:lpstr> </vt:lpstr>
      <vt:lpstr> </vt:lpstr>
      <vt:lpstr> </vt:lpstr>
      <vt:lpstr> </vt:lpstr>
      <vt:lpstr> </vt:lpstr>
      <vt:lpstr>Keeping an LLM on task be like…</vt:lpstr>
      <vt:lpstr>Machine Learning (ML) lifecycle</vt:lpstr>
      <vt:lpstr>Neural Network</vt:lpstr>
      <vt:lpstr>Neural Network</vt:lpstr>
      <vt:lpstr>GPT Basic Architecture</vt:lpstr>
      <vt:lpstr>Tokenization Process in LLMs</vt:lpstr>
      <vt:lpstr>Context Length</vt:lpstr>
      <vt:lpstr>Context Window</vt:lpstr>
      <vt:lpstr>LLM Multi-Modal Processing</vt:lpstr>
      <vt:lpstr>PowerPoint Presentation</vt:lpstr>
      <vt:lpstr>PowerPoint Presentation</vt:lpstr>
      <vt:lpstr>Anthropic Model Context Protocol (MCP)</vt:lpstr>
      <vt:lpstr>PowerPoint Presentation</vt:lpstr>
      <vt:lpstr>PowerPoint Presentation</vt:lpstr>
      <vt:lpstr>What is Artificial Intelligence (AI)?</vt:lpstr>
      <vt:lpstr>AI workloads = Different types of tasks</vt:lpstr>
      <vt:lpstr>Content moderation and personalization</vt:lpstr>
      <vt:lpstr>Computer vision solutions with Azure</vt:lpstr>
      <vt:lpstr>Harness the power of NLP</vt:lpstr>
      <vt:lpstr>Find hidden insights with knowledge mining</vt:lpstr>
      <vt:lpstr>Analyze and extract info from documents</vt:lpstr>
      <vt:lpstr>The power of generative AI models</vt:lpstr>
      <vt:lpstr>Case Study: Tailwind Traders Transforms with Azure AI </vt:lpstr>
      <vt:lpstr>What is Responsible AI?</vt:lpstr>
      <vt:lpstr>Fairness in AI solutions</vt:lpstr>
      <vt:lpstr>AI must be reliable and safe</vt:lpstr>
      <vt:lpstr>Privacy &amp; security in AI solutions</vt:lpstr>
      <vt:lpstr>AI for Everyone</vt:lpstr>
      <vt:lpstr>Transparency in AI</vt:lpstr>
      <vt:lpstr>AI needs human oversight</vt:lpstr>
      <vt:lpstr>Case Study:  Wingtip Toys &amp; Responsible AI </vt:lpstr>
      <vt:lpstr>The importance of the Azure free account</vt:lpstr>
      <vt:lpstr>What is Machine Learning (ML)?</vt:lpstr>
      <vt:lpstr>Machine Learning (ML) lifecycle</vt:lpstr>
      <vt:lpstr>Identify regression ML scenarios</vt:lpstr>
      <vt:lpstr>Categorize data with classification</vt:lpstr>
      <vt:lpstr>Identify clustering ML scenarios</vt:lpstr>
      <vt:lpstr>Identify features of Deep Learning techniques</vt:lpstr>
      <vt:lpstr>Case Study: Proseware Uses ML for Data Insights </vt:lpstr>
      <vt:lpstr>Identify features and labels in an ML dataset</vt:lpstr>
      <vt:lpstr>Training vs. validation datasets in ML</vt:lpstr>
      <vt:lpstr>Capabilities of Automated ML (AutoML)</vt:lpstr>
      <vt:lpstr>Data &amp; compute services for ML in Azure</vt:lpstr>
      <vt:lpstr>Model management &amp; deployment in Azure ML</vt:lpstr>
      <vt:lpstr>Case Study: Northwind Streamlines Ops with Azure ML</vt:lpstr>
      <vt:lpstr>Classify images by category using AI</vt:lpstr>
      <vt:lpstr>Find &amp; track objects within images</vt:lpstr>
      <vt:lpstr>Extract &amp; digitize text from images</vt:lpstr>
      <vt:lpstr>Detect &amp; analyze faces in images or video</vt:lpstr>
      <vt:lpstr>Prebuilt &amp; customizable AI for image analysis</vt:lpstr>
      <vt:lpstr>AI-powered face detection &amp; recognition</vt:lpstr>
      <vt:lpstr>Case Study: Northwind Uses AI Vision for Search</vt:lpstr>
      <vt:lpstr>Extract important keywords from text</vt:lpstr>
      <vt:lpstr>Detect important entities in text</vt:lpstr>
      <vt:lpstr>Determine if text is positive, negative, or neutral</vt:lpstr>
      <vt:lpstr>Generate human-like text &amp; understand context</vt:lpstr>
      <vt:lpstr>Convert speech to text &amp; vice versa</vt:lpstr>
      <vt:lpstr>Convert text between languages using AI</vt:lpstr>
      <vt:lpstr>Comprehensive NLP services from Azure</vt:lpstr>
      <vt:lpstr>Advanced speech recognition &amp; synthesis</vt:lpstr>
      <vt:lpstr>Case Study: Contoso Health Streamlines Patient Consultations with AI</vt:lpstr>
      <vt:lpstr>AI that creates new content from learned patterns</vt:lpstr>
      <vt:lpstr>Generative AI (LLM) architecture</vt:lpstr>
      <vt:lpstr>Where generative AI is transforming industries</vt:lpstr>
      <vt:lpstr>Balancing innovation with ethical AI practices</vt:lpstr>
      <vt:lpstr>Case Study:  Northwind Traders Leverages Generative AI for Marketing Innovation</vt:lpstr>
      <vt:lpstr>Generate high-quality text with GPT models</vt:lpstr>
      <vt:lpstr>Accelerate development with GPT</vt:lpstr>
      <vt:lpstr>Create original images with DALL-E</vt:lpstr>
      <vt:lpstr>Create original images with DALL-E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100</cp:revision>
  <dcterms:created xsi:type="dcterms:W3CDTF">2015-09-28T19:52:00Z</dcterms:created>
  <dcterms:modified xsi:type="dcterms:W3CDTF">2025-10-08T13:50:04Z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